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4" r:id="rId5"/>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4" userDrawn="1">
          <p15:clr>
            <a:srgbClr val="A4A3A4"/>
          </p15:clr>
        </p15:guide>
        <p15:guide id="2" pos="1587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a Radtchenko" initials="JR" lastIdx="13" clrIdx="0">
    <p:extLst>
      <p:ext uri="{19B8F6BF-5375-455C-9EA6-DF929625EA0E}">
        <p15:presenceInfo xmlns:p15="http://schemas.microsoft.com/office/powerpoint/2012/main" userId="S::Janna.Radtchenko@triohealth.com::616cf178-528d-439e-82e6-7fd29882f2c6" providerId="AD"/>
      </p:ext>
    </p:extLst>
  </p:cmAuthor>
  <p:cmAuthor id="2" name="Helena Diaz Cuervo" initials="HDC" lastIdx="1" clrIdx="1">
    <p:extLst>
      <p:ext uri="{19B8F6BF-5375-455C-9EA6-DF929625EA0E}">
        <p15:presenceInfo xmlns:p15="http://schemas.microsoft.com/office/powerpoint/2012/main" userId="S-1-5-21-1901866898-1842235720-617630493-1341254" providerId="AD"/>
      </p:ext>
    </p:extLst>
  </p:cmAuthor>
  <p:cmAuthor id="3" name="Joel Gallant" initials="JG" lastIdx="6" clrIdx="2">
    <p:extLst>
      <p:ext uri="{19B8F6BF-5375-455C-9EA6-DF929625EA0E}">
        <p15:presenceInfo xmlns:p15="http://schemas.microsoft.com/office/powerpoint/2012/main" userId="S-1-5-21-790525478-854245398-839522115-5619912" providerId="AD"/>
      </p:ext>
    </p:extLst>
  </p:cmAuthor>
  <p:cmAuthor id="4" name="Kimmi Cox" initials="KC" lastIdx="6" clrIdx="3">
    <p:extLst>
      <p:ext uri="{19B8F6BF-5375-455C-9EA6-DF929625EA0E}">
        <p15:presenceInfo xmlns:p15="http://schemas.microsoft.com/office/powerpoint/2012/main" userId="S::Kimmi.Cox@triohealth.com::41192cb4-a37d-4395-82c0-98730948fbb8" providerId="AD"/>
      </p:ext>
    </p:extLst>
  </p:cmAuthor>
  <p:cmAuthor id="5" name="rick elion" initials="re" lastIdx="4" clrIdx="4">
    <p:extLst>
      <p:ext uri="{19B8F6BF-5375-455C-9EA6-DF929625EA0E}">
        <p15:presenceInfo xmlns:p15="http://schemas.microsoft.com/office/powerpoint/2012/main" userId="8b2d09a322a50c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18416D"/>
    <a:srgbClr val="4476A3"/>
    <a:srgbClr val="BFBFBF"/>
    <a:srgbClr val="9DC3E6"/>
    <a:srgbClr val="CEDBEE"/>
    <a:srgbClr val="B0CAE7"/>
    <a:srgbClr val="D9D9D9"/>
    <a:srgbClr val="97B9E0"/>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143" autoAdjust="0"/>
    <p:restoredTop sz="93817" autoAdjust="0"/>
  </p:normalViewPr>
  <p:slideViewPr>
    <p:cSldViewPr snapToGrid="0">
      <p:cViewPr>
        <p:scale>
          <a:sx n="40" d="100"/>
          <a:sy n="40" d="100"/>
        </p:scale>
        <p:origin x="24" y="24"/>
      </p:cViewPr>
      <p:guideLst>
        <p:guide orient="horz" pos="10204"/>
        <p:guide pos="1587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1">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973D-41AA-BFD0-FBDF186F5514}"/>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973D-41AA-BFD0-FBDF186F5514}"/>
              </c:ext>
            </c:extLst>
          </c:dPt>
          <c:cat>
            <c:strRef>
              <c:f>Sheet1!$A$2:$A$3</c:f>
              <c:strCache>
                <c:ptCount val="2"/>
                <c:pt idx="0">
                  <c:v>Treatment Experienced</c:v>
                </c:pt>
                <c:pt idx="1">
                  <c:v>Treatment Naïve</c:v>
                </c:pt>
              </c:strCache>
            </c:strRef>
          </c:cat>
          <c:val>
            <c:numRef>
              <c:f>Sheet1!$B$2:$B$3</c:f>
              <c:numCache>
                <c:formatCode>0%</c:formatCode>
                <c:ptCount val="2"/>
                <c:pt idx="0">
                  <c:v>0.72</c:v>
                </c:pt>
                <c:pt idx="1">
                  <c:v>0.28000000000000003</c:v>
                </c:pt>
              </c:numCache>
            </c:numRef>
          </c:val>
          <c:extLst>
            <c:ext xmlns:c16="http://schemas.microsoft.com/office/drawing/2014/chart" uri="{C3380CC4-5D6E-409C-BE32-E72D297353CC}">
              <c16:uniqueId val="{00000004-973D-41AA-BFD0-FBDF186F5514}"/>
            </c:ext>
          </c:extLst>
        </c:ser>
        <c:dLbls>
          <c:showLegendKey val="0"/>
          <c:showVal val="0"/>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a:effectLst>
              <a:outerShdw blurRad="50800" dist="38100" algn="l" rotWithShape="0">
                <a:prstClr val="black">
                  <a:alpha val="40000"/>
                </a:prstClr>
              </a:outerShdw>
            </a:effectLst>
          </c:spPr>
          <c:dPt>
            <c:idx val="0"/>
            <c:bubble3D val="0"/>
            <c:spPr>
              <a:solidFill>
                <a:schemeClr val="accent1">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3221-4CC1-BBE8-3D0F0B6C6113}"/>
              </c:ext>
            </c:extLst>
          </c:dPt>
          <c:dPt>
            <c:idx val="1"/>
            <c:bubble3D val="0"/>
            <c:spPr>
              <a:solidFill>
                <a:schemeClr val="accent1">
                  <a:lumMod val="60000"/>
                  <a:lumOff val="4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3-3221-4CC1-BBE8-3D0F0B6C6113}"/>
              </c:ext>
            </c:extLst>
          </c:dPt>
          <c:cat>
            <c:strRef>
              <c:f>Sheet1!$A$2:$A$3</c:f>
              <c:strCache>
                <c:ptCount val="2"/>
                <c:pt idx="0">
                  <c:v>Southern regions</c:v>
                </c:pt>
                <c:pt idx="1">
                  <c:v>Non-Southern regions</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3221-4CC1-BBE8-3D0F0B6C61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a:effectLst>
              <a:outerShdw blurRad="50800" dist="38100" algn="l" rotWithShape="0">
                <a:prstClr val="black">
                  <a:alpha val="40000"/>
                </a:prstClr>
              </a:outerShdw>
            </a:effectLst>
          </c:spPr>
          <c:dPt>
            <c:idx val="0"/>
            <c:bubble3D val="0"/>
            <c:spPr>
              <a:solidFill>
                <a:schemeClr val="accent1">
                  <a:lumMod val="5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1-5FE0-4A76-830B-DF9BF43CB5C8}"/>
              </c:ext>
            </c:extLst>
          </c:dPt>
          <c:dPt>
            <c:idx val="1"/>
            <c:bubble3D val="0"/>
            <c:spPr>
              <a:solidFill>
                <a:schemeClr val="accent1">
                  <a:lumMod val="60000"/>
                  <a:lumOff val="40000"/>
                </a:schemeClr>
              </a:solidFill>
              <a:ln w="19050">
                <a:noFill/>
              </a:ln>
              <a:effectLst>
                <a:outerShdw blurRad="50800" dist="38100" algn="l" rotWithShape="0">
                  <a:prstClr val="black">
                    <a:alpha val="40000"/>
                  </a:prstClr>
                </a:outerShdw>
              </a:effectLst>
            </c:spPr>
            <c:extLst>
              <c:ext xmlns:c16="http://schemas.microsoft.com/office/drawing/2014/chart" uri="{C3380CC4-5D6E-409C-BE32-E72D297353CC}">
                <c16:uniqueId val="{00000003-5FE0-4A76-830B-DF9BF43CB5C8}"/>
              </c:ext>
            </c:extLst>
          </c:dPt>
          <c:cat>
            <c:strRef>
              <c:f>Sheet1!$A$2:$A$3</c:f>
              <c:strCache>
                <c:ptCount val="2"/>
                <c:pt idx="0">
                  <c:v>Southern regions</c:v>
                </c:pt>
                <c:pt idx="1">
                  <c:v>Non-southern regions</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5FE0-4A76-830B-DF9BF43CB5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C1241-4598-4CDD-8AD5-4C7606D3A1A5}" type="datetimeFigureOut">
              <a:rPr lang="en-US" smtClean="0"/>
              <a:t>6/23/2020</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C4A20-8C70-4FC1-80D5-200064146AB3}" type="slidenum">
              <a:rPr lang="en-US" smtClean="0"/>
              <a:t>‹#›</a:t>
            </a:fld>
            <a:endParaRPr lang="en-US"/>
          </a:p>
        </p:txBody>
      </p:sp>
    </p:spTree>
    <p:extLst>
      <p:ext uri="{BB962C8B-B14F-4D97-AF65-F5344CB8AC3E}">
        <p14:creationId xmlns:p14="http://schemas.microsoft.com/office/powerpoint/2010/main" val="385126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C4A20-8C70-4FC1-80D5-200064146AB3}" type="slidenum">
              <a:rPr lang="en-US" smtClean="0"/>
              <a:t>1</a:t>
            </a:fld>
            <a:endParaRPr lang="en-US"/>
          </a:p>
        </p:txBody>
      </p:sp>
    </p:spTree>
    <p:extLst>
      <p:ext uri="{BB962C8B-B14F-4D97-AF65-F5344CB8AC3E}">
        <p14:creationId xmlns:p14="http://schemas.microsoft.com/office/powerpoint/2010/main" val="386524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874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7061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xml"/><Relationship Id="rId7" Type="http://schemas.openxmlformats.org/officeDocument/2006/relationships/image" Target="../media/image2.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hart" Target="../charts/chart1.xml"/><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6886C4-3AA9-4EFA-AE44-AD0DD446CDF3}"/>
              </a:ext>
            </a:extLst>
          </p:cNvPr>
          <p:cNvPicPr>
            <a:picLocks noChangeAspect="1"/>
          </p:cNvPicPr>
          <p:nvPr/>
        </p:nvPicPr>
        <p:blipFill rotWithShape="1">
          <a:blip r:embed="rId5"/>
          <a:srcRect l="6817" r="5998"/>
          <a:stretch/>
        </p:blipFill>
        <p:spPr>
          <a:xfrm>
            <a:off x="35571376" y="9651769"/>
            <a:ext cx="14256772" cy="10064546"/>
          </a:xfrm>
          <a:prstGeom prst="rect">
            <a:avLst/>
          </a:prstGeom>
        </p:spPr>
      </p:pic>
      <p:sp>
        <p:nvSpPr>
          <p:cNvPr id="97" name="Freeform: Shape 96">
            <a:extLst>
              <a:ext uri="{FF2B5EF4-FFF2-40B4-BE49-F238E27FC236}">
                <a16:creationId xmlns:a16="http://schemas.microsoft.com/office/drawing/2014/main" id="{48F2A40E-3864-411B-8293-901D8EC9CF69}"/>
              </a:ext>
            </a:extLst>
          </p:cNvPr>
          <p:cNvSpPr/>
          <p:nvPr/>
        </p:nvSpPr>
        <p:spPr>
          <a:xfrm>
            <a:off x="8533759" y="20491769"/>
            <a:ext cx="4392034" cy="3542309"/>
          </a:xfrm>
          <a:custGeom>
            <a:avLst/>
            <a:gdLst>
              <a:gd name="connsiteX0" fmla="*/ 0 w 2390775"/>
              <a:gd name="connsiteY0" fmla="*/ 0 h 2381250"/>
              <a:gd name="connsiteX1" fmla="*/ 2390775 w 2390775"/>
              <a:gd name="connsiteY1" fmla="*/ 352425 h 2381250"/>
              <a:gd name="connsiteX2" fmla="*/ 2105025 w 2390775"/>
              <a:gd name="connsiteY2" fmla="*/ 2381250 h 2381250"/>
              <a:gd name="connsiteX3" fmla="*/ 114300 w 2390775"/>
              <a:gd name="connsiteY3" fmla="*/ 1581150 h 2381250"/>
              <a:gd name="connsiteX4" fmla="*/ 0 w 2390775"/>
              <a:gd name="connsiteY4" fmla="*/ 0 h 238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5" h="2381250">
                <a:moveTo>
                  <a:pt x="0" y="0"/>
                </a:moveTo>
                <a:lnTo>
                  <a:pt x="2390775" y="352425"/>
                </a:lnTo>
                <a:lnTo>
                  <a:pt x="2105025" y="2381250"/>
                </a:lnTo>
                <a:lnTo>
                  <a:pt x="114300" y="1581150"/>
                </a:lnTo>
                <a:lnTo>
                  <a:pt x="0" y="0"/>
                </a:lnTo>
                <a:close/>
              </a:path>
            </a:pathLst>
          </a:custGeom>
          <a:gradFill flip="none" rotWithShape="1">
            <a:gsLst>
              <a:gs pos="0">
                <a:schemeClr val="accent1">
                  <a:lumMod val="60000"/>
                  <a:lumOff val="40000"/>
                  <a:tint val="66000"/>
                  <a:satMod val="160000"/>
                </a:schemeClr>
              </a:gs>
              <a:gs pos="24000">
                <a:schemeClr val="accent1">
                  <a:lumMod val="60000"/>
                  <a:lumOff val="40000"/>
                  <a:tint val="44500"/>
                  <a:satMod val="160000"/>
                </a:schemeClr>
              </a:gs>
              <a:gs pos="58000">
                <a:schemeClr val="accent1">
                  <a:lumMod val="60000"/>
                  <a:lumOff val="40000"/>
                  <a:tint val="23500"/>
                  <a:satMod val="160000"/>
                </a:schemeClr>
              </a:gs>
            </a:gsLst>
            <a:lin ang="0" scaled="1"/>
            <a:tileRect/>
          </a:gra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p>
        </p:txBody>
      </p:sp>
      <p:sp>
        <p:nvSpPr>
          <p:cNvPr id="95" name="Freeform: Shape 94">
            <a:extLst>
              <a:ext uri="{FF2B5EF4-FFF2-40B4-BE49-F238E27FC236}">
                <a16:creationId xmlns:a16="http://schemas.microsoft.com/office/drawing/2014/main" id="{E05DF519-56FF-4A34-ABD3-89F259D07434}"/>
              </a:ext>
            </a:extLst>
          </p:cNvPr>
          <p:cNvSpPr/>
          <p:nvPr/>
        </p:nvSpPr>
        <p:spPr>
          <a:xfrm>
            <a:off x="4505749" y="20491769"/>
            <a:ext cx="3934801" cy="3838572"/>
          </a:xfrm>
          <a:custGeom>
            <a:avLst/>
            <a:gdLst>
              <a:gd name="connsiteX0" fmla="*/ 123825 w 2857500"/>
              <a:gd name="connsiteY0" fmla="*/ 457200 h 2486025"/>
              <a:gd name="connsiteX1" fmla="*/ 2790825 w 2857500"/>
              <a:gd name="connsiteY1" fmla="*/ 0 h 2486025"/>
              <a:gd name="connsiteX2" fmla="*/ 2857500 w 2857500"/>
              <a:gd name="connsiteY2" fmla="*/ 1933575 h 2486025"/>
              <a:gd name="connsiteX3" fmla="*/ 0 w 2857500"/>
              <a:gd name="connsiteY3" fmla="*/ 2486025 h 2486025"/>
              <a:gd name="connsiteX4" fmla="*/ 123825 w 2857500"/>
              <a:gd name="connsiteY4" fmla="*/ 457200 h 248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2486025">
                <a:moveTo>
                  <a:pt x="123825" y="457200"/>
                </a:moveTo>
                <a:lnTo>
                  <a:pt x="2790825" y="0"/>
                </a:lnTo>
                <a:lnTo>
                  <a:pt x="2857500" y="1933575"/>
                </a:lnTo>
                <a:lnTo>
                  <a:pt x="0" y="2486025"/>
                </a:lnTo>
                <a:lnTo>
                  <a:pt x="123825" y="457200"/>
                </a:lnTo>
                <a:close/>
              </a:path>
            </a:pathLst>
          </a:custGeom>
          <a:gradFill flip="none" rotWithShape="1">
            <a:gsLst>
              <a:gs pos="0">
                <a:schemeClr val="accent1">
                  <a:lumMod val="75000"/>
                  <a:tint val="66000"/>
                  <a:satMod val="160000"/>
                </a:schemeClr>
              </a:gs>
              <a:gs pos="24000">
                <a:schemeClr val="accent1">
                  <a:lumMod val="75000"/>
                  <a:tint val="44500"/>
                  <a:satMod val="160000"/>
                </a:schemeClr>
              </a:gs>
              <a:gs pos="58000">
                <a:schemeClr val="accent1">
                  <a:lumMod val="75000"/>
                  <a:tint val="23500"/>
                  <a:satMod val="160000"/>
                </a:schemeClr>
              </a:gs>
            </a:gsLst>
            <a:lin ang="10800000" scaled="1"/>
            <a:tileRect/>
          </a:gra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p>
        </p:txBody>
      </p:sp>
      <p:graphicFrame>
        <p:nvGraphicFramePr>
          <p:cNvPr id="101" name="Chart 100">
            <a:extLst>
              <a:ext uri="{FF2B5EF4-FFF2-40B4-BE49-F238E27FC236}">
                <a16:creationId xmlns:a16="http://schemas.microsoft.com/office/drawing/2014/main" id="{8AD11F57-C360-48B9-9DD1-25E4A568FF08}"/>
              </a:ext>
            </a:extLst>
          </p:cNvPr>
          <p:cNvGraphicFramePr/>
          <p:nvPr>
            <p:extLst>
              <p:ext uri="{D42A27DB-BD31-4B8C-83A1-F6EECF244321}">
                <p14:modId xmlns:p14="http://schemas.microsoft.com/office/powerpoint/2010/main" val="1645698562"/>
              </p:ext>
            </p:extLst>
          </p:nvPr>
        </p:nvGraphicFramePr>
        <p:xfrm>
          <a:off x="6449557" y="20202093"/>
          <a:ext cx="4980853" cy="3597733"/>
        </p:xfrm>
        <a:graphic>
          <a:graphicData uri="http://schemas.openxmlformats.org/drawingml/2006/chart">
            <c:chart xmlns:c="http://schemas.openxmlformats.org/drawingml/2006/chart" xmlns:r="http://schemas.openxmlformats.org/officeDocument/2006/relationships" r:id="rId6"/>
          </a:graphicData>
        </a:graphic>
      </p:graphicFrame>
      <p:sp>
        <p:nvSpPr>
          <p:cNvPr id="146" name="Rectangle 145">
            <a:extLst>
              <a:ext uri="{FF2B5EF4-FFF2-40B4-BE49-F238E27FC236}">
                <a16:creationId xmlns:a16="http://schemas.microsoft.com/office/drawing/2014/main" id="{DC136C43-67D7-40D1-B155-21807AA499D1}"/>
              </a:ext>
            </a:extLst>
          </p:cNvPr>
          <p:cNvSpPr>
            <a:spLocks noChangeArrowheads="1"/>
          </p:cNvSpPr>
          <p:nvPr/>
        </p:nvSpPr>
        <p:spPr bwMode="auto">
          <a:xfrm>
            <a:off x="35562429" y="7939793"/>
            <a:ext cx="14256774"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600" b="1" cap="small" dirty="0">
                <a:solidFill>
                  <a:schemeClr val="bg1">
                    <a:lumMod val="50000"/>
                  </a:schemeClr>
                </a:solidFill>
                <a:latin typeface="Arial" panose="020B0604020202020204" pitchFamily="34" charset="0"/>
                <a:cs typeface="Arial" panose="020B0604020202020204" pitchFamily="34" charset="0"/>
              </a:rPr>
              <a:t>FIGURE 2. PREDICTORS OF VIREMIA AT 12 MONTHS</a:t>
            </a:r>
          </a:p>
        </p:txBody>
      </p:sp>
      <p:sp>
        <p:nvSpPr>
          <p:cNvPr id="51" name="Rectangle 50"/>
          <p:cNvSpPr>
            <a:spLocks noChangeArrowheads="1"/>
          </p:cNvSpPr>
          <p:nvPr/>
        </p:nvSpPr>
        <p:spPr bwMode="auto">
          <a:xfrm>
            <a:off x="35199847" y="29702397"/>
            <a:ext cx="14966207" cy="2104986"/>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lIns="375509" tIns="375509" rIns="375509" bIns="375509"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M. Keith Rawlings, Joe Mrus, Julie Priest, and Alan Oglesby are employed by ViiV Healthcare.</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Paul E. Sax consults for Gilead Sciences, ViiV Healthcare, Merck, Janssen. He received research grants from Gilead Sciences, Merck, and ViiV Healthcare. Janna Radtchenko is employed by Trio Health. Joseph J. Eron consults for Merck, ViiV Healthcare, Gilead Sciences, and Janssen. The University of North Carolina receives research funding from ViiV Healthcare, Gilead Sciences, and Janssen from which he receives support as an investigator. Keri N. Althoff previously served on a Medical Advisory Board for Gilead Sciences. Moti Rampogal is a consultant for ViiV Healthcare, Gilead Sciences, Janssen, and Merck and received research funding from these companies. He is a speaker for ViiV Healthcare, Gilead Sciences, and Janssen. Steven Santiago serves on the Medical Advisory Board for Gilead and is a Speaker for Gilead and Janssen. Richard A. Elion received grants from Gilead Sciences and Proteus, serves on the Advisory boards for Gilead Sciences and ViiV Healthcare, and is a speaker for Gilead Sciences and Janssen. Drs. Althoff, Elion, Eron, Santiago, and Sax serve on Trio Health’s Scientific Advisory Board. </a:t>
            </a:r>
            <a:endParaRPr lang="en-US" sz="1600" dirty="0">
              <a:solidFill>
                <a:srgbClr val="FF0000"/>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2074C423-5F8B-4111-B15B-F02AA73FF7CA}"/>
              </a:ext>
            </a:extLst>
          </p:cNvPr>
          <p:cNvSpPr>
            <a:spLocks noChangeArrowheads="1"/>
          </p:cNvSpPr>
          <p:nvPr/>
        </p:nvSpPr>
        <p:spPr bwMode="auto">
          <a:xfrm>
            <a:off x="615635" y="17300458"/>
            <a:ext cx="11658600"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600" b="1" cap="small" dirty="0">
                <a:solidFill>
                  <a:schemeClr val="bg1">
                    <a:lumMod val="50000"/>
                  </a:schemeClr>
                </a:solidFill>
                <a:latin typeface="Arial" panose="020B0604020202020204" pitchFamily="34" charset="0"/>
                <a:cs typeface="Arial" panose="020B0604020202020204" pitchFamily="34" charset="0"/>
              </a:rPr>
              <a:t>FIGURE 1. PATIENT SELECTION</a:t>
            </a:r>
          </a:p>
        </p:txBody>
      </p:sp>
      <p:sp>
        <p:nvSpPr>
          <p:cNvPr id="135" name="Rectangle 134">
            <a:extLst>
              <a:ext uri="{FF2B5EF4-FFF2-40B4-BE49-F238E27FC236}">
                <a16:creationId xmlns:a16="http://schemas.microsoft.com/office/drawing/2014/main" id="{08A28B37-F4A5-4E69-8324-1C29D39ECF6E}"/>
              </a:ext>
            </a:extLst>
          </p:cNvPr>
          <p:cNvSpPr>
            <a:spLocks noChangeArrowheads="1"/>
          </p:cNvSpPr>
          <p:nvPr/>
        </p:nvSpPr>
        <p:spPr bwMode="auto">
          <a:xfrm>
            <a:off x="35562429" y="26653715"/>
            <a:ext cx="14241760" cy="2231380"/>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5. CONCLUSION</a:t>
            </a:r>
          </a:p>
          <a:p>
            <a:pPr defTabSz="952097" eaLnBrk="0" hangingPunct="0">
              <a:spcBef>
                <a:spcPct val="50000"/>
              </a:spcBef>
            </a:pPr>
            <a:r>
              <a:rPr lang="en-US" sz="3000" dirty="0">
                <a:latin typeface="Arial" panose="020B0604020202020204" pitchFamily="34" charset="0"/>
                <a:cs typeface="Arial" panose="020B0604020202020204" pitchFamily="34" charset="0"/>
              </a:rPr>
              <a:t>These data suggest population differences and treatment disparities between Southern and other US regions. Policy makers should examine structural and societal reasons for these disparities in an effort to reduce or eliminate them.</a:t>
            </a:r>
          </a:p>
        </p:txBody>
      </p:sp>
      <p:sp>
        <p:nvSpPr>
          <p:cNvPr id="111" name="Rectangle 110">
            <a:extLst>
              <a:ext uri="{FF2B5EF4-FFF2-40B4-BE49-F238E27FC236}">
                <a16:creationId xmlns:a16="http://schemas.microsoft.com/office/drawing/2014/main" id="{A59E63B4-DA53-469B-8104-0A76D94DA507}"/>
              </a:ext>
            </a:extLst>
          </p:cNvPr>
          <p:cNvSpPr>
            <a:spLocks noChangeArrowheads="1"/>
          </p:cNvSpPr>
          <p:nvPr/>
        </p:nvSpPr>
        <p:spPr bwMode="auto">
          <a:xfrm>
            <a:off x="615635" y="14774883"/>
            <a:ext cx="16559116" cy="176971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98972"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3. RESULTS</a:t>
            </a:r>
          </a:p>
          <a:p>
            <a:pPr defTabSz="952097" eaLnBrk="0" hangingPunct="0">
              <a:spcBef>
                <a:spcPct val="50000"/>
              </a:spcBef>
            </a:pPr>
            <a:r>
              <a:rPr lang="en-US" sz="3000" dirty="0">
                <a:latin typeface="Arial" panose="020B0604020202020204" pitchFamily="34" charset="0"/>
                <a:cs typeface="Arial" panose="020B0604020202020204" pitchFamily="34" charset="0"/>
              </a:rPr>
              <a:t>Of 20,271 PWH, 14,645 (72%) were treatment-experienced, 7,302, 50% in South) and 5,626 (28%) treatment-naïve (3,071, 55% in South) [Figure 1]. </a:t>
            </a:r>
          </a:p>
        </p:txBody>
      </p:sp>
      <p:sp>
        <p:nvSpPr>
          <p:cNvPr id="42" name="Rectangle 41"/>
          <p:cNvSpPr>
            <a:spLocks noChangeArrowheads="1"/>
          </p:cNvSpPr>
          <p:nvPr/>
        </p:nvSpPr>
        <p:spPr bwMode="auto">
          <a:xfrm>
            <a:off x="615635" y="7899941"/>
            <a:ext cx="16559116" cy="638636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98972"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2. METHODS</a:t>
            </a:r>
          </a:p>
          <a:p>
            <a:pPr defTabSz="952097" eaLnBrk="0" hangingPunct="0">
              <a:spcBef>
                <a:spcPct val="50000"/>
              </a:spcBef>
            </a:pPr>
            <a:r>
              <a:rPr lang="en-US" sz="3000" dirty="0">
                <a:latin typeface="Arial" panose="020B0604020202020204" pitchFamily="34" charset="0"/>
                <a:cs typeface="Arial" panose="020B0604020202020204" pitchFamily="34" charset="0"/>
              </a:rPr>
              <a:t>PWH (&gt;18 years old) starting a new ART between January 2015-September 2019 with viral load at first regimen prescription (baseline), and ≥6 months of prior ART history (if not treatment-naive), were selected from Trio Health HIV EMR database. </a:t>
            </a:r>
          </a:p>
          <a:p>
            <a:pPr defTabSz="952097" eaLnBrk="0" hangingPunct="0">
              <a:spcBef>
                <a:spcPct val="50000"/>
              </a:spcBef>
            </a:pPr>
            <a:r>
              <a:rPr lang="en-US" sz="3000" dirty="0">
                <a:latin typeface="Arial" panose="020B0604020202020204" pitchFamily="34" charset="0"/>
                <a:cs typeface="Arial" panose="020B0604020202020204" pitchFamily="34" charset="0"/>
              </a:rPr>
              <a:t>Comparisons of baseline characteristics were conducted via chi-square for categorical variables and t-test for continuous variables. </a:t>
            </a:r>
          </a:p>
          <a:p>
            <a:pPr defTabSz="952097" eaLnBrk="0" hangingPunct="0">
              <a:spcBef>
                <a:spcPct val="50000"/>
              </a:spcBef>
            </a:pPr>
            <a:r>
              <a:rPr lang="en-US" sz="3000" dirty="0">
                <a:latin typeface="Arial" panose="020B0604020202020204" pitchFamily="34" charset="0"/>
                <a:cs typeface="Arial" panose="020B0604020202020204" pitchFamily="34" charset="0"/>
              </a:rPr>
              <a:t>Multivariate logistic regression with binary outcome “viremic at last observation” estimated the associations of covariates among those with viral load recorded ≥12 months after baseline (n=12,689). </a:t>
            </a:r>
          </a:p>
          <a:p>
            <a:pPr defTabSz="952097" eaLnBrk="0" hangingPunct="0">
              <a:spcBef>
                <a:spcPct val="50000"/>
              </a:spcBef>
            </a:pPr>
            <a:r>
              <a:rPr lang="en-US" sz="3000" dirty="0">
                <a:latin typeface="Arial" panose="020B0604020202020204" pitchFamily="34" charset="0"/>
                <a:cs typeface="Arial" panose="020B0604020202020204" pitchFamily="34" charset="0"/>
              </a:rPr>
              <a:t>Regions were defined per US Census and sample availability (South included: TX, FL; Non-South: IL, NM, CA, PA).</a:t>
            </a:r>
          </a:p>
        </p:txBody>
      </p:sp>
      <p:sp>
        <p:nvSpPr>
          <p:cNvPr id="98" name="Rectangle 97">
            <a:extLst>
              <a:ext uri="{FF2B5EF4-FFF2-40B4-BE49-F238E27FC236}">
                <a16:creationId xmlns:a16="http://schemas.microsoft.com/office/drawing/2014/main" id="{C438226C-A32B-FF46-BF3F-588120FDA850}"/>
              </a:ext>
            </a:extLst>
          </p:cNvPr>
          <p:cNvSpPr/>
          <p:nvPr/>
        </p:nvSpPr>
        <p:spPr>
          <a:xfrm>
            <a:off x="0" y="4048"/>
            <a:ext cx="50431287" cy="4699349"/>
          </a:xfrm>
          <a:prstGeom prst="rect">
            <a:avLst/>
          </a:prstGeom>
          <a:gradFill flip="none" rotWithShape="1">
            <a:gsLst>
              <a:gs pos="0">
                <a:srgbClr val="275998">
                  <a:shade val="30000"/>
                  <a:satMod val="115000"/>
                </a:srgbClr>
              </a:gs>
              <a:gs pos="99000">
                <a:srgbClr val="275998">
                  <a:shade val="100000"/>
                  <a:satMod val="115000"/>
                </a:srgbClr>
              </a:gs>
            </a:gsLst>
            <a:lin ang="0" scaled="0"/>
            <a:tileRect/>
          </a:gradFill>
          <a:ln w="12700" cap="flat" cmpd="sng" algn="ctr">
            <a:noFill/>
            <a:prstDash val="solid"/>
          </a:ln>
          <a:effectLst/>
        </p:spPr>
        <p:txBody>
          <a:bodyPr rot="0" spcFirstLastPara="0" vert="horz" wrap="square" lIns="51435" tIns="25718" rIns="51435" bIns="25718" numCol="1" spcCol="0" rtlCol="0" fromWordArt="0" anchor="ctr" anchorCtr="0" forceAA="0" compatLnSpc="1">
            <a:prstTxWarp prst="textNoShape">
              <a:avLst/>
            </a:prstTxWarp>
            <a:noAutofit/>
          </a:bodyPr>
          <a:lstStyle/>
          <a:p>
            <a:endParaRPr lang="en-US" dirty="0"/>
          </a:p>
        </p:txBody>
      </p:sp>
      <p:pic>
        <p:nvPicPr>
          <p:cNvPr id="16" name="Picture 15">
            <a:extLst>
              <a:ext uri="{FF2B5EF4-FFF2-40B4-BE49-F238E27FC236}">
                <a16:creationId xmlns:a16="http://schemas.microsoft.com/office/drawing/2014/main" id="{9D5CE334-B599-AA49-907E-9B5DC3C8B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54843" y="3303397"/>
            <a:ext cx="5070796" cy="939036"/>
          </a:xfrm>
          <a:prstGeom prst="rect">
            <a:avLst/>
          </a:prstGeom>
        </p:spPr>
      </p:pic>
      <p:sp>
        <p:nvSpPr>
          <p:cNvPr id="20" name="Text Box 2"/>
          <p:cNvSpPr txBox="1">
            <a:spLocks noChangeArrowheads="1"/>
          </p:cNvSpPr>
          <p:nvPr/>
        </p:nvSpPr>
        <p:spPr bwMode="auto">
          <a:xfrm>
            <a:off x="729607" y="316396"/>
            <a:ext cx="48972073" cy="22159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square" lIns="0" tIns="0" rIns="0" bIns="0" anchor="ctr">
            <a:spAutoFit/>
          </a:bodyP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en-US" sz="7200" spc="200" dirty="0">
                <a:solidFill>
                  <a:schemeClr val="bg1"/>
                </a:solidFill>
                <a:latin typeface="Arial" panose="020B0604020202020204" pitchFamily="34" charset="0"/>
                <a:cs typeface="Arial" panose="020B0604020202020204" pitchFamily="34" charset="0"/>
              </a:rPr>
              <a:t>Characteristics of Patients Living with HIV (PLWH) and HIV Treatment Outcomes in Community Practices in Southern vs Non-Southern US Regions</a:t>
            </a:r>
          </a:p>
        </p:txBody>
      </p:sp>
      <p:sp>
        <p:nvSpPr>
          <p:cNvPr id="22" name="Rectangle 21"/>
          <p:cNvSpPr>
            <a:spLocks noChangeArrowheads="1"/>
          </p:cNvSpPr>
          <p:nvPr/>
        </p:nvSpPr>
        <p:spPr bwMode="auto">
          <a:xfrm>
            <a:off x="615635" y="5373295"/>
            <a:ext cx="16559116" cy="1769715"/>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1. BACKGROUND</a:t>
            </a:r>
          </a:p>
          <a:p>
            <a:pPr defTabSz="952097" eaLnBrk="0" hangingPunct="0">
              <a:spcBef>
                <a:spcPct val="50000"/>
              </a:spcBef>
            </a:pPr>
            <a:r>
              <a:rPr lang="en-US" sz="3000" dirty="0">
                <a:latin typeface="Arial" panose="020B0604020202020204" pitchFamily="34" charset="0"/>
                <a:cs typeface="Arial" panose="020B0604020202020204" pitchFamily="34" charset="0"/>
              </a:rPr>
              <a:t>This study evaluated individual characteristics and antiretroviral therapy (ART) prescribing for people with HIV (PWH) seeking care at practices in southern vs non-southern US regions. </a:t>
            </a:r>
          </a:p>
        </p:txBody>
      </p:sp>
      <p:sp>
        <p:nvSpPr>
          <p:cNvPr id="141" name="Rectangle 140"/>
          <p:cNvSpPr>
            <a:spLocks noChangeArrowheads="1"/>
          </p:cNvSpPr>
          <p:nvPr/>
        </p:nvSpPr>
        <p:spPr bwMode="auto">
          <a:xfrm>
            <a:off x="250228" y="31739813"/>
            <a:ext cx="7595487" cy="420558"/>
          </a:xfrm>
          <a:prstGeom prst="rect">
            <a:avLst/>
          </a:prstGeom>
          <a:noFill/>
          <a:ln w="25400">
            <a:noFill/>
            <a:miter lim="800000"/>
            <a:headEnd/>
            <a:tailEnd/>
          </a:ln>
          <a:effectLst>
            <a:innerShdw blurRad="127000" dist="127000" dir="16200000">
              <a:srgbClr val="18416D"/>
            </a:innerShdw>
          </a:effectLst>
        </p:spPr>
        <p:txBody>
          <a:bodyPr lIns="375509" tIns="375509" rIns="375509" bIns="375509"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rgbClr val="18416D"/>
                </a:solidFill>
                <a:latin typeface="Arial" panose="020B0604020202020204" pitchFamily="34" charset="0"/>
                <a:ea typeface="Microsoft YaHei" pitchFamily="34" charset="-122"/>
                <a:cs typeface="Arial" panose="020B0604020202020204" pitchFamily="34" charset="0"/>
              </a:rPr>
              <a:t>This study was supported by ViiV Healthcare</a:t>
            </a:r>
          </a:p>
          <a:p>
            <a:endParaRPr lang="en-US" sz="2400" dirty="0">
              <a:solidFill>
                <a:srgbClr val="18416D"/>
              </a:solidFill>
              <a:latin typeface="Arial" panose="020B0604020202020204" pitchFamily="34" charset="0"/>
              <a:ea typeface="Calibri" panose="020F0502020204030204" pitchFamily="34" charset="0"/>
              <a:cs typeface="Arial" panose="020B0604020202020204" pitchFamily="34" charset="0"/>
            </a:endParaRPr>
          </a:p>
        </p:txBody>
      </p:sp>
      <p:sp>
        <p:nvSpPr>
          <p:cNvPr id="76" name="Text Box 40">
            <a:extLst>
              <a:ext uri="{FF2B5EF4-FFF2-40B4-BE49-F238E27FC236}">
                <a16:creationId xmlns:a16="http://schemas.microsoft.com/office/drawing/2014/main" id="{C8501C19-DE46-4B52-96C7-A42E8B383172}"/>
              </a:ext>
            </a:extLst>
          </p:cNvPr>
          <p:cNvSpPr txBox="1">
            <a:spLocks noChangeArrowheads="1"/>
          </p:cNvSpPr>
          <p:nvPr/>
        </p:nvSpPr>
        <p:spPr bwMode="auto">
          <a:xfrm>
            <a:off x="6872000" y="3017362"/>
            <a:ext cx="36687286" cy="369332"/>
          </a:xfrm>
          <a:prstGeom prst="rect">
            <a:avLst/>
          </a:prstGeom>
          <a:noFill/>
          <a:ln>
            <a:noFill/>
          </a:ln>
          <a:effectLst/>
        </p:spPr>
        <p:txBody>
          <a:bodyPr wrap="square" lIns="0" tIns="0" rIns="0" bIns="0">
            <a:spAutoFit/>
          </a:bodyP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gn="ct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Keith Rawlings, MD, </a:t>
            </a:r>
            <a:r>
              <a:rPr lang="en-US" sz="2400" b="1" baseline="30000" dirty="0">
                <a:solidFill>
                  <a:schemeClr val="bg1"/>
                </a:solidFill>
                <a:latin typeface="Arial" panose="020B0604020202020204" pitchFamily="34" charset="0"/>
                <a:cs typeface="Arial" panose="020B0604020202020204" pitchFamily="34" charset="0"/>
              </a:rPr>
              <a:t>2</a:t>
            </a:r>
            <a:r>
              <a:rPr lang="en-US" sz="2400" b="1" dirty="0">
                <a:solidFill>
                  <a:schemeClr val="bg1"/>
                </a:solidFill>
                <a:latin typeface="Arial" panose="020B0604020202020204" pitchFamily="34" charset="0"/>
                <a:cs typeface="Arial" panose="020B0604020202020204" pitchFamily="34" charset="0"/>
              </a:rPr>
              <a:t>Paul Sax, MD, </a:t>
            </a: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Julie Priest MSPH, </a:t>
            </a:r>
            <a:r>
              <a:rPr lang="en-US" sz="2400" b="1" baseline="30000" dirty="0">
                <a:solidFill>
                  <a:schemeClr val="bg1"/>
                </a:solidFill>
                <a:latin typeface="Arial" panose="020B0604020202020204" pitchFamily="34" charset="0"/>
                <a:cs typeface="Arial" panose="020B0604020202020204" pitchFamily="34" charset="0"/>
              </a:rPr>
              <a:t>3</a:t>
            </a:r>
            <a:r>
              <a:rPr lang="en-US" sz="2400" b="1" dirty="0">
                <a:solidFill>
                  <a:schemeClr val="bg1"/>
                </a:solidFill>
                <a:latin typeface="Arial" panose="020B0604020202020204" pitchFamily="34" charset="0"/>
                <a:cs typeface="Arial" panose="020B0604020202020204" pitchFamily="34" charset="0"/>
              </a:rPr>
              <a:t>Janna Radtchenko, MBA, </a:t>
            </a: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Joe Mrus, MD, </a:t>
            </a:r>
            <a:r>
              <a:rPr lang="en-US" sz="2400" b="1" baseline="30000" dirty="0">
                <a:solidFill>
                  <a:schemeClr val="bg1"/>
                </a:solidFill>
                <a:latin typeface="Arial" panose="020B0604020202020204" pitchFamily="34" charset="0"/>
                <a:cs typeface="Arial" panose="020B0604020202020204" pitchFamily="34" charset="0"/>
              </a:rPr>
              <a:t>4</a:t>
            </a:r>
            <a:r>
              <a:rPr lang="en-US" sz="2400" b="1" dirty="0">
                <a:solidFill>
                  <a:schemeClr val="bg1"/>
                </a:solidFill>
                <a:latin typeface="Arial" panose="020B0604020202020204" pitchFamily="34" charset="0"/>
                <a:cs typeface="Arial" panose="020B0604020202020204" pitchFamily="34" charset="0"/>
              </a:rPr>
              <a:t>Joe Eron, MD, </a:t>
            </a:r>
            <a:r>
              <a:rPr lang="en-US" sz="2400" b="1" baseline="30000" dirty="0">
                <a:solidFill>
                  <a:schemeClr val="bg1"/>
                </a:solidFill>
                <a:latin typeface="Arial" panose="020B0604020202020204" pitchFamily="34" charset="0"/>
                <a:cs typeface="Arial" panose="020B0604020202020204" pitchFamily="34" charset="0"/>
              </a:rPr>
              <a:t>1</a:t>
            </a:r>
            <a:r>
              <a:rPr lang="en-US" sz="2400" b="1" dirty="0">
                <a:solidFill>
                  <a:schemeClr val="bg1"/>
                </a:solidFill>
                <a:latin typeface="Arial" panose="020B0604020202020204" pitchFamily="34" charset="0"/>
                <a:cs typeface="Arial" panose="020B0604020202020204" pitchFamily="34" charset="0"/>
              </a:rPr>
              <a:t>Alan Oglesby, MPH, </a:t>
            </a:r>
            <a:r>
              <a:rPr lang="en-US" sz="2400" b="1" baseline="30000" dirty="0">
                <a:solidFill>
                  <a:schemeClr val="bg1"/>
                </a:solidFill>
                <a:latin typeface="Arial" panose="020B0604020202020204" pitchFamily="34" charset="0"/>
                <a:cs typeface="Arial" panose="020B0604020202020204" pitchFamily="34" charset="0"/>
              </a:rPr>
              <a:t>5</a:t>
            </a:r>
            <a:r>
              <a:rPr lang="en-US" sz="2400" b="1" dirty="0">
                <a:solidFill>
                  <a:schemeClr val="bg1"/>
                </a:solidFill>
                <a:latin typeface="Arial" panose="020B0604020202020204" pitchFamily="34" charset="0"/>
                <a:cs typeface="Arial" panose="020B0604020202020204" pitchFamily="34" charset="0"/>
              </a:rPr>
              <a:t>Keri Althoff, PhD, </a:t>
            </a:r>
            <a:r>
              <a:rPr lang="en-US" sz="2400" b="1" baseline="30000" dirty="0">
                <a:solidFill>
                  <a:schemeClr val="bg1"/>
                </a:solidFill>
                <a:latin typeface="Arial" panose="020B0604020202020204" pitchFamily="34" charset="0"/>
                <a:cs typeface="Arial" panose="020B0604020202020204" pitchFamily="34" charset="0"/>
              </a:rPr>
              <a:t>6</a:t>
            </a:r>
            <a:r>
              <a:rPr lang="en-US" sz="2400" b="1" dirty="0">
                <a:solidFill>
                  <a:schemeClr val="bg1"/>
                </a:solidFill>
                <a:latin typeface="Arial" panose="020B0604020202020204" pitchFamily="34" charset="0"/>
                <a:cs typeface="Arial" panose="020B0604020202020204" pitchFamily="34" charset="0"/>
              </a:rPr>
              <a:t>Faith Fletcher, PhD, </a:t>
            </a:r>
            <a:r>
              <a:rPr lang="en-US" sz="2400" b="1" baseline="30000" dirty="0">
                <a:solidFill>
                  <a:schemeClr val="bg1"/>
                </a:solidFill>
                <a:latin typeface="Arial" panose="020B0604020202020204" pitchFamily="34" charset="0"/>
                <a:cs typeface="Arial" panose="020B0604020202020204" pitchFamily="34" charset="0"/>
              </a:rPr>
              <a:t>7</a:t>
            </a:r>
            <a:r>
              <a:rPr lang="en-US" sz="2400" b="1" dirty="0">
                <a:solidFill>
                  <a:schemeClr val="bg1"/>
                </a:solidFill>
                <a:latin typeface="Arial" panose="020B0604020202020204" pitchFamily="34" charset="0"/>
                <a:cs typeface="Arial" panose="020B0604020202020204" pitchFamily="34" charset="0"/>
              </a:rPr>
              <a:t>Moti Rampogal, MD, </a:t>
            </a:r>
            <a:r>
              <a:rPr lang="en-US" sz="2400" b="1" baseline="30000" dirty="0">
                <a:solidFill>
                  <a:schemeClr val="bg1"/>
                </a:solidFill>
                <a:latin typeface="Arial" panose="020B0604020202020204" pitchFamily="34" charset="0"/>
                <a:cs typeface="Arial" panose="020B0604020202020204" pitchFamily="34" charset="0"/>
              </a:rPr>
              <a:t>8</a:t>
            </a:r>
            <a:r>
              <a:rPr lang="en-US" sz="2400" b="1" dirty="0">
                <a:solidFill>
                  <a:schemeClr val="bg1"/>
                </a:solidFill>
                <a:latin typeface="Arial" panose="020B0604020202020204" pitchFamily="34" charset="0"/>
                <a:cs typeface="Arial" panose="020B0604020202020204" pitchFamily="34" charset="0"/>
              </a:rPr>
              <a:t>Steven Santiago, MD, </a:t>
            </a:r>
            <a:r>
              <a:rPr lang="en-US" sz="2400" b="1" baseline="30000" dirty="0">
                <a:solidFill>
                  <a:schemeClr val="bg1"/>
                </a:solidFill>
                <a:latin typeface="Arial" panose="020B0604020202020204" pitchFamily="34" charset="0"/>
                <a:cs typeface="Arial" panose="020B0604020202020204" pitchFamily="34" charset="0"/>
              </a:rPr>
              <a:t>9</a:t>
            </a:r>
            <a:r>
              <a:rPr lang="en-US" sz="2400" b="1" dirty="0">
                <a:solidFill>
                  <a:schemeClr val="bg1"/>
                </a:solidFill>
                <a:latin typeface="Arial" panose="020B0604020202020204" pitchFamily="34" charset="0"/>
                <a:cs typeface="Arial" panose="020B0604020202020204" pitchFamily="34" charset="0"/>
              </a:rPr>
              <a:t>Richard A Elion, MD</a:t>
            </a:r>
          </a:p>
        </p:txBody>
      </p:sp>
      <p:cxnSp>
        <p:nvCxnSpPr>
          <p:cNvPr id="19" name="Straight Connector 18">
            <a:extLst>
              <a:ext uri="{FF2B5EF4-FFF2-40B4-BE49-F238E27FC236}">
                <a16:creationId xmlns:a16="http://schemas.microsoft.com/office/drawing/2014/main" id="{89641CCF-5B87-E84F-8341-0EA5E98B3001}"/>
              </a:ext>
            </a:extLst>
          </p:cNvPr>
          <p:cNvCxnSpPr>
            <a:cxnSpLocks/>
          </p:cNvCxnSpPr>
          <p:nvPr/>
        </p:nvCxnSpPr>
        <p:spPr>
          <a:xfrm>
            <a:off x="615635" y="2768848"/>
            <a:ext cx="49188554" cy="1103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B35F9D78-A050-E34C-A29C-D162C972B51D}"/>
              </a:ext>
            </a:extLst>
          </p:cNvPr>
          <p:cNvSpPr/>
          <p:nvPr/>
        </p:nvSpPr>
        <p:spPr>
          <a:xfrm>
            <a:off x="35562430" y="9170133"/>
            <a:ext cx="14241759" cy="10915353"/>
          </a:xfrm>
          <a:prstGeom prst="rect">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E81369E-5D4A-48EA-B7E1-559F7C6D26FC}"/>
              </a:ext>
            </a:extLst>
          </p:cNvPr>
          <p:cNvGrpSpPr/>
          <p:nvPr/>
        </p:nvGrpSpPr>
        <p:grpSpPr>
          <a:xfrm>
            <a:off x="615635" y="17220982"/>
            <a:ext cx="16559117" cy="719732"/>
            <a:chOff x="612761" y="4927682"/>
            <a:chExt cx="11658601" cy="536827"/>
          </a:xfrm>
        </p:grpSpPr>
        <p:cxnSp>
          <p:nvCxnSpPr>
            <p:cNvPr id="90" name="Straight Connector 89">
              <a:extLst>
                <a:ext uri="{FF2B5EF4-FFF2-40B4-BE49-F238E27FC236}">
                  <a16:creationId xmlns:a16="http://schemas.microsoft.com/office/drawing/2014/main" id="{86C2F0A3-862C-4857-A477-6A861B4F90C3}"/>
                </a:ext>
              </a:extLst>
            </p:cNvPr>
            <p:cNvCxnSpPr>
              <a:cxnSpLocks/>
            </p:cNvCxnSpPr>
            <p:nvPr/>
          </p:nvCxnSpPr>
          <p:spPr>
            <a:xfrm>
              <a:off x="612762" y="4927682"/>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EF9FDF-FE47-4509-8D2C-2FADD03FEA46}"/>
                </a:ext>
              </a:extLst>
            </p:cNvPr>
            <p:cNvCxnSpPr>
              <a:cxnSpLocks/>
            </p:cNvCxnSpPr>
            <p:nvPr/>
          </p:nvCxnSpPr>
          <p:spPr>
            <a:xfrm>
              <a:off x="612761" y="5464509"/>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518BB06-B789-46E5-AF22-12134A388BF3}"/>
              </a:ext>
            </a:extLst>
          </p:cNvPr>
          <p:cNvSpPr txBox="1"/>
          <p:nvPr/>
        </p:nvSpPr>
        <p:spPr>
          <a:xfrm>
            <a:off x="7478486" y="3694822"/>
            <a:ext cx="35139085" cy="707886"/>
          </a:xfrm>
          <a:prstGeom prst="rect">
            <a:avLst/>
          </a:prstGeom>
          <a:noFill/>
        </p:spPr>
        <p:txBody>
          <a:bodyPr wrap="square" rtlCol="0">
            <a:spAutoFit/>
          </a:bodyPr>
          <a:lstStyle/>
          <a:p>
            <a:pPr algn="ctr"/>
            <a:r>
              <a:rPr lang="en-US" sz="2000" baseline="30000" dirty="0">
                <a:solidFill>
                  <a:schemeClr val="bg1"/>
                </a:solidFill>
                <a:latin typeface="Arial" panose="020B0604020202020204" pitchFamily="34" charset="0"/>
                <a:cs typeface="Arial" panose="020B0604020202020204" pitchFamily="34" charset="0"/>
              </a:rPr>
              <a:t>1</a:t>
            </a:r>
            <a:r>
              <a:rPr lang="en-US" sz="2000" dirty="0">
                <a:solidFill>
                  <a:schemeClr val="bg1"/>
                </a:solidFill>
                <a:latin typeface="Arial" panose="020B0604020202020204" pitchFamily="34" charset="0"/>
                <a:cs typeface="Arial" panose="020B0604020202020204" pitchFamily="34" charset="0"/>
              </a:rPr>
              <a:t>ViiV Healthcare, Research Triangle, NC, USA, </a:t>
            </a:r>
            <a:r>
              <a:rPr lang="en-US" sz="2000" baseline="30000" dirty="0">
                <a:solidFill>
                  <a:schemeClr val="bg1"/>
                </a:solidFill>
                <a:latin typeface="Arial" panose="020B0604020202020204" pitchFamily="34" charset="0"/>
                <a:cs typeface="Arial" panose="020B0604020202020204" pitchFamily="34" charset="0"/>
              </a:rPr>
              <a:t>2</a:t>
            </a:r>
            <a:r>
              <a:rPr lang="en-US" sz="2000" dirty="0">
                <a:solidFill>
                  <a:schemeClr val="bg1"/>
                </a:solidFill>
                <a:latin typeface="Arial" panose="020B0604020202020204" pitchFamily="34" charset="0"/>
                <a:cs typeface="Arial" panose="020B0604020202020204" pitchFamily="34" charset="0"/>
              </a:rPr>
              <a:t>Brigham and Women's Hospital and Harvard Medical School, Boston, MA, USA, </a:t>
            </a:r>
            <a:r>
              <a:rPr lang="en-US" sz="2000" baseline="30000" dirty="0">
                <a:solidFill>
                  <a:schemeClr val="bg1"/>
                </a:solidFill>
                <a:latin typeface="Arial" panose="020B0604020202020204" pitchFamily="34" charset="0"/>
                <a:cs typeface="Arial" panose="020B0604020202020204" pitchFamily="34" charset="0"/>
              </a:rPr>
              <a:t>3</a:t>
            </a:r>
            <a:r>
              <a:rPr lang="en-US" sz="2000" dirty="0">
                <a:solidFill>
                  <a:schemeClr val="bg1"/>
                </a:solidFill>
                <a:latin typeface="Arial" panose="020B0604020202020204" pitchFamily="34" charset="0"/>
                <a:cs typeface="Arial" panose="020B0604020202020204" pitchFamily="34" charset="0"/>
              </a:rPr>
              <a:t>Trio Health Analytics, La Jolla, CA, USA, </a:t>
            </a:r>
            <a:r>
              <a:rPr lang="en-US" sz="2000" baseline="30000" dirty="0">
                <a:solidFill>
                  <a:schemeClr val="bg1"/>
                </a:solidFill>
                <a:latin typeface="Arial" panose="020B0604020202020204" pitchFamily="34" charset="0"/>
                <a:cs typeface="Arial" panose="020B0604020202020204" pitchFamily="34" charset="0"/>
              </a:rPr>
              <a:t>4</a:t>
            </a:r>
            <a:r>
              <a:rPr lang="en-US" sz="2000" dirty="0">
                <a:solidFill>
                  <a:schemeClr val="bg1"/>
                </a:solidFill>
                <a:latin typeface="Arial" panose="020B0604020202020204" pitchFamily="34" charset="0"/>
                <a:cs typeface="Arial" panose="020B0604020202020204" pitchFamily="34" charset="0"/>
              </a:rPr>
              <a:t>University of North Carolina at Chapel Hill, Chapel Hill, NC, USA, </a:t>
            </a:r>
            <a:r>
              <a:rPr lang="en-US" sz="2000" baseline="30000" dirty="0">
                <a:solidFill>
                  <a:schemeClr val="bg1"/>
                </a:solidFill>
                <a:latin typeface="Arial" panose="020B0604020202020204" pitchFamily="34" charset="0"/>
                <a:cs typeface="Arial" panose="020B0604020202020204" pitchFamily="34" charset="0"/>
              </a:rPr>
              <a:t>5</a:t>
            </a:r>
            <a:r>
              <a:rPr lang="en-US" sz="2000" dirty="0">
                <a:solidFill>
                  <a:schemeClr val="bg1"/>
                </a:solidFill>
                <a:latin typeface="Arial" panose="020B0604020202020204" pitchFamily="34" charset="0"/>
                <a:cs typeface="Arial" panose="020B0604020202020204" pitchFamily="34" charset="0"/>
              </a:rPr>
              <a:t>John Hopkins University Bloomberg School of Public Health, Baltimore, MD, USA, </a:t>
            </a:r>
            <a:r>
              <a:rPr lang="en-US" sz="2000" baseline="30000" dirty="0">
                <a:solidFill>
                  <a:schemeClr val="bg1"/>
                </a:solidFill>
                <a:latin typeface="Arial" panose="020B0604020202020204" pitchFamily="34" charset="0"/>
                <a:cs typeface="Arial" panose="020B0604020202020204" pitchFamily="34" charset="0"/>
              </a:rPr>
              <a:t>6</a:t>
            </a:r>
            <a:r>
              <a:rPr lang="en-US" sz="2000" dirty="0">
                <a:solidFill>
                  <a:schemeClr val="bg1"/>
                </a:solidFill>
                <a:latin typeface="Arial" panose="020B0604020202020204" pitchFamily="34" charset="0"/>
                <a:cs typeface="Arial" panose="020B0604020202020204" pitchFamily="34" charset="0"/>
              </a:rPr>
              <a:t>University of Alabama at Birmingham School of Public Health, Birmingham, AL, USA, </a:t>
            </a:r>
            <a:r>
              <a:rPr lang="en-US" sz="2000" baseline="30000" dirty="0">
                <a:solidFill>
                  <a:schemeClr val="bg1"/>
                </a:solidFill>
                <a:latin typeface="Arial" panose="020B0604020202020204" pitchFamily="34" charset="0"/>
                <a:cs typeface="Arial" panose="020B0604020202020204" pitchFamily="34" charset="0"/>
              </a:rPr>
              <a:t>7</a:t>
            </a:r>
            <a:r>
              <a:rPr lang="en-US" sz="2000" dirty="0">
                <a:solidFill>
                  <a:schemeClr val="bg1"/>
                </a:solidFill>
                <a:latin typeface="Arial" panose="020B0604020202020204" pitchFamily="34" charset="0"/>
                <a:cs typeface="Arial" panose="020B0604020202020204" pitchFamily="34" charset="0"/>
              </a:rPr>
              <a:t>Midway Specialty Care Center, Fort Pierce, FL, USA, </a:t>
            </a:r>
            <a:r>
              <a:rPr lang="en-US" sz="2000" baseline="30000" dirty="0">
                <a:solidFill>
                  <a:schemeClr val="bg1"/>
                </a:solidFill>
                <a:latin typeface="Arial" panose="020B0604020202020204" pitchFamily="34" charset="0"/>
                <a:cs typeface="Arial" panose="020B0604020202020204" pitchFamily="34" charset="0"/>
              </a:rPr>
              <a:t>8</a:t>
            </a:r>
            <a:r>
              <a:rPr lang="en-US" sz="2000" dirty="0">
                <a:solidFill>
                  <a:schemeClr val="bg1"/>
                </a:solidFill>
                <a:latin typeface="Arial" panose="020B0604020202020204" pitchFamily="34" charset="0"/>
                <a:cs typeface="Arial" panose="020B0604020202020204" pitchFamily="34" charset="0"/>
              </a:rPr>
              <a:t>Care Resource, Miami Beach, FL, USA, </a:t>
            </a:r>
            <a:r>
              <a:rPr lang="en-US" sz="2000" baseline="30000" dirty="0">
                <a:solidFill>
                  <a:schemeClr val="bg1"/>
                </a:solidFill>
                <a:latin typeface="Arial" panose="020B0604020202020204" pitchFamily="34" charset="0"/>
                <a:cs typeface="Arial" panose="020B0604020202020204" pitchFamily="34" charset="0"/>
              </a:rPr>
              <a:t>9</a:t>
            </a:r>
            <a:r>
              <a:rPr lang="en-US" sz="2000" dirty="0">
                <a:solidFill>
                  <a:schemeClr val="bg1"/>
                </a:solidFill>
                <a:latin typeface="Arial" panose="020B0604020202020204" pitchFamily="34" charset="0"/>
                <a:cs typeface="Arial" panose="020B0604020202020204" pitchFamily="34" charset="0"/>
              </a:rPr>
              <a:t>George Washington University, Washington, DC, USA</a:t>
            </a:r>
          </a:p>
        </p:txBody>
      </p:sp>
      <p:graphicFrame>
        <p:nvGraphicFramePr>
          <p:cNvPr id="96" name="Chart 95">
            <a:extLst>
              <a:ext uri="{FF2B5EF4-FFF2-40B4-BE49-F238E27FC236}">
                <a16:creationId xmlns:a16="http://schemas.microsoft.com/office/drawing/2014/main" id="{AD2E0169-6979-428B-85B8-90E02A1B205E}"/>
              </a:ext>
            </a:extLst>
          </p:cNvPr>
          <p:cNvGraphicFramePr/>
          <p:nvPr>
            <p:extLst>
              <p:ext uri="{D42A27DB-BD31-4B8C-83A1-F6EECF244321}">
                <p14:modId xmlns:p14="http://schemas.microsoft.com/office/powerpoint/2010/main" val="1863830631"/>
              </p:ext>
            </p:extLst>
          </p:nvPr>
        </p:nvGraphicFramePr>
        <p:xfrm>
          <a:off x="1756373" y="20882026"/>
          <a:ext cx="5386960" cy="35977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9" name="Chart 98">
            <a:extLst>
              <a:ext uri="{FF2B5EF4-FFF2-40B4-BE49-F238E27FC236}">
                <a16:creationId xmlns:a16="http://schemas.microsoft.com/office/drawing/2014/main" id="{15971B00-E4DB-4804-BC65-10F1757CBFE8}"/>
              </a:ext>
            </a:extLst>
          </p:cNvPr>
          <p:cNvGraphicFramePr/>
          <p:nvPr>
            <p:extLst>
              <p:ext uri="{D42A27DB-BD31-4B8C-83A1-F6EECF244321}">
                <p14:modId xmlns:p14="http://schemas.microsoft.com/office/powerpoint/2010/main" val="972825986"/>
              </p:ext>
            </p:extLst>
          </p:nvPr>
        </p:nvGraphicFramePr>
        <p:xfrm>
          <a:off x="10641709" y="20893034"/>
          <a:ext cx="5516198" cy="3597733"/>
        </p:xfrm>
        <a:graphic>
          <a:graphicData uri="http://schemas.openxmlformats.org/drawingml/2006/chart">
            <c:chart xmlns:c="http://schemas.openxmlformats.org/drawingml/2006/chart" xmlns:r="http://schemas.openxmlformats.org/officeDocument/2006/relationships" r:id="rId9"/>
          </a:graphicData>
        </a:graphic>
      </p:graphicFrame>
      <p:sp>
        <p:nvSpPr>
          <p:cNvPr id="100" name="TextBox 99">
            <a:extLst>
              <a:ext uri="{FF2B5EF4-FFF2-40B4-BE49-F238E27FC236}">
                <a16:creationId xmlns:a16="http://schemas.microsoft.com/office/drawing/2014/main" id="{0CED3E13-D7DA-4575-A917-F7F425416E70}"/>
              </a:ext>
            </a:extLst>
          </p:cNvPr>
          <p:cNvSpPr txBox="1"/>
          <p:nvPr/>
        </p:nvSpPr>
        <p:spPr>
          <a:xfrm flipH="1">
            <a:off x="7946699" y="21638412"/>
            <a:ext cx="45719" cy="45719"/>
          </a:xfrm>
          <a:prstGeom prst="rect">
            <a:avLst/>
          </a:prstGeom>
        </p:spPr>
        <p:txBody>
          <a:bodyPr wrap="none" rtlCol="0" anchor="t">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375C4">
                  <a:lumMod val="50000"/>
                </a:srgbClr>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5C5561E2-F4D7-4E62-A86A-5741A550D719}"/>
              </a:ext>
            </a:extLst>
          </p:cNvPr>
          <p:cNvSpPr/>
          <p:nvPr/>
        </p:nvSpPr>
        <p:spPr>
          <a:xfrm>
            <a:off x="5383956" y="18795465"/>
            <a:ext cx="6925764" cy="553998"/>
          </a:xfrm>
          <a:prstGeom prst="rect">
            <a:avLst/>
          </a:prstGeom>
        </p:spPr>
        <p:txBody>
          <a:bodyPr wrap="square">
            <a:spAutoFit/>
          </a:bodyPr>
          <a:lstStyle/>
          <a:p>
            <a:pPr lvl="0" algn="ctr">
              <a:defRPr/>
            </a:pPr>
            <a:r>
              <a:rPr lang="en-US" sz="3000" b="1" dirty="0">
                <a:solidFill>
                  <a:schemeClr val="dk1"/>
                </a:solidFill>
                <a:latin typeface="Arial" panose="020B0604020202020204" pitchFamily="34" charset="0"/>
                <a:cs typeface="Arial" panose="020B0604020202020204" pitchFamily="34" charset="0"/>
              </a:rPr>
              <a:t>N=20271</a:t>
            </a:r>
          </a:p>
        </p:txBody>
      </p:sp>
      <p:sp>
        <p:nvSpPr>
          <p:cNvPr id="103" name="Rectangle 102">
            <a:extLst>
              <a:ext uri="{FF2B5EF4-FFF2-40B4-BE49-F238E27FC236}">
                <a16:creationId xmlns:a16="http://schemas.microsoft.com/office/drawing/2014/main" id="{BAFE7D96-EB8D-467E-A4D7-326BCB243935}"/>
              </a:ext>
            </a:extLst>
          </p:cNvPr>
          <p:cNvSpPr/>
          <p:nvPr/>
        </p:nvSpPr>
        <p:spPr>
          <a:xfrm>
            <a:off x="12048788" y="19553949"/>
            <a:ext cx="2702041" cy="830997"/>
          </a:xfrm>
          <a:prstGeom prst="rect">
            <a:avLst/>
          </a:prstGeom>
        </p:spPr>
        <p:txBody>
          <a:bodyPr wrap="square">
            <a:spAutoFit/>
          </a:bodyPr>
          <a:lstStyle/>
          <a:p>
            <a:pPr lvl="0" algn="ctr">
              <a:defRPr/>
            </a:pPr>
            <a:r>
              <a:rPr lang="en-US" sz="2400" b="1" dirty="0">
                <a:solidFill>
                  <a:schemeClr val="dk1"/>
                </a:solidFill>
                <a:latin typeface="Arial" panose="020B0604020202020204" pitchFamily="34" charset="0"/>
                <a:cs typeface="Arial" panose="020B0604020202020204" pitchFamily="34" charset="0"/>
              </a:rPr>
              <a:t>Treatment Naïve</a:t>
            </a:r>
          </a:p>
          <a:p>
            <a:pPr lvl="0" algn="ctr">
              <a:defRPr/>
            </a:pPr>
            <a:r>
              <a:rPr lang="en-US" sz="2400" dirty="0">
                <a:solidFill>
                  <a:schemeClr val="dk1"/>
                </a:solidFill>
                <a:latin typeface="Arial" panose="020B0604020202020204" pitchFamily="34" charset="0"/>
                <a:cs typeface="Arial" panose="020B0604020202020204" pitchFamily="34" charset="0"/>
              </a:rPr>
              <a:t>(n=5626)</a:t>
            </a:r>
          </a:p>
        </p:txBody>
      </p:sp>
      <p:sp>
        <p:nvSpPr>
          <p:cNvPr id="104" name="Rectangle 103">
            <a:extLst>
              <a:ext uri="{FF2B5EF4-FFF2-40B4-BE49-F238E27FC236}">
                <a16:creationId xmlns:a16="http://schemas.microsoft.com/office/drawing/2014/main" id="{24AB2C92-1035-400F-8D74-896BFE1BFF16}"/>
              </a:ext>
            </a:extLst>
          </p:cNvPr>
          <p:cNvSpPr/>
          <p:nvPr/>
        </p:nvSpPr>
        <p:spPr>
          <a:xfrm>
            <a:off x="2457287" y="19553949"/>
            <a:ext cx="3985133" cy="830997"/>
          </a:xfrm>
          <a:prstGeom prst="rect">
            <a:avLst/>
          </a:prstGeom>
        </p:spPr>
        <p:txBody>
          <a:bodyPr wrap="square">
            <a:spAutoFit/>
          </a:bodyPr>
          <a:lstStyle/>
          <a:p>
            <a:pPr lvl="0" algn="ctr">
              <a:defRPr/>
            </a:pPr>
            <a:r>
              <a:rPr lang="en-US" sz="2400" b="1" dirty="0">
                <a:solidFill>
                  <a:schemeClr val="dk1"/>
                </a:solidFill>
                <a:latin typeface="Arial" panose="020B0604020202020204" pitchFamily="34" charset="0"/>
                <a:cs typeface="Arial" panose="020B0604020202020204" pitchFamily="34" charset="0"/>
              </a:rPr>
              <a:t>Treatment Experienced</a:t>
            </a:r>
          </a:p>
          <a:p>
            <a:pPr lvl="0" algn="ctr">
              <a:defRPr/>
            </a:pPr>
            <a:r>
              <a:rPr lang="en-US" sz="2400" dirty="0">
                <a:solidFill>
                  <a:schemeClr val="dk1"/>
                </a:solidFill>
                <a:latin typeface="Arial" panose="020B0604020202020204" pitchFamily="34" charset="0"/>
                <a:cs typeface="Arial" panose="020B0604020202020204" pitchFamily="34" charset="0"/>
              </a:rPr>
              <a:t>(n=14645)</a:t>
            </a:r>
          </a:p>
        </p:txBody>
      </p:sp>
      <p:sp>
        <p:nvSpPr>
          <p:cNvPr id="105" name="Rectangle 104">
            <a:extLst>
              <a:ext uri="{FF2B5EF4-FFF2-40B4-BE49-F238E27FC236}">
                <a16:creationId xmlns:a16="http://schemas.microsoft.com/office/drawing/2014/main" id="{2E555268-DDC8-4375-B6D0-4E2236758ABC}"/>
              </a:ext>
            </a:extLst>
          </p:cNvPr>
          <p:cNvSpPr/>
          <p:nvPr/>
        </p:nvSpPr>
        <p:spPr>
          <a:xfrm>
            <a:off x="8846838" y="21487725"/>
            <a:ext cx="2125689" cy="923330"/>
          </a:xfrm>
          <a:prstGeom prst="rect">
            <a:avLst/>
          </a:prstGeom>
        </p:spPr>
        <p:txBody>
          <a:bodyPr wrap="square">
            <a:spAutoFit/>
          </a:bodyPr>
          <a:lstStyle/>
          <a:p>
            <a:pPr lvl="0" algn="ctr">
              <a:defRPr/>
            </a:pPr>
            <a:r>
              <a:rPr lang="en-US" dirty="0">
                <a:latin typeface="Arial" panose="020B0604020202020204" pitchFamily="34" charset="0"/>
                <a:cs typeface="Arial" panose="020B0604020202020204" pitchFamily="34" charset="0"/>
              </a:rPr>
              <a:t>Treatment</a:t>
            </a:r>
          </a:p>
          <a:p>
            <a:pPr lvl="0" algn="ctr">
              <a:defRPr/>
            </a:pPr>
            <a:r>
              <a:rPr lang="en-US" dirty="0">
                <a:latin typeface="Arial" panose="020B0604020202020204" pitchFamily="34" charset="0"/>
                <a:cs typeface="Arial" panose="020B0604020202020204" pitchFamily="34" charset="0"/>
              </a:rPr>
              <a:t>Naïve</a:t>
            </a:r>
          </a:p>
          <a:p>
            <a:pPr lvl="0" algn="ctr">
              <a:defRPr/>
            </a:pPr>
            <a:r>
              <a:rPr lang="en-US" dirty="0">
                <a:latin typeface="Arial" panose="020B0604020202020204" pitchFamily="34" charset="0"/>
                <a:cs typeface="Arial" panose="020B0604020202020204" pitchFamily="34" charset="0"/>
              </a:rPr>
              <a:t>5626 (28%)</a:t>
            </a:r>
          </a:p>
        </p:txBody>
      </p:sp>
      <p:sp>
        <p:nvSpPr>
          <p:cNvPr id="106" name="Rectangle 105">
            <a:extLst>
              <a:ext uri="{FF2B5EF4-FFF2-40B4-BE49-F238E27FC236}">
                <a16:creationId xmlns:a16="http://schemas.microsoft.com/office/drawing/2014/main" id="{2BC10BFB-CC11-4D70-9728-90CD4B17D538}"/>
              </a:ext>
            </a:extLst>
          </p:cNvPr>
          <p:cNvSpPr/>
          <p:nvPr/>
        </p:nvSpPr>
        <p:spPr>
          <a:xfrm>
            <a:off x="7036871" y="21487725"/>
            <a:ext cx="2125689" cy="923330"/>
          </a:xfrm>
          <a:prstGeom prst="rect">
            <a:avLst/>
          </a:prstGeom>
        </p:spPr>
        <p:txBody>
          <a:bodyPr wrap="square">
            <a:spAutoFit/>
          </a:bodyPr>
          <a:lstStyle/>
          <a:p>
            <a:pPr lvl="0" algn="ctr">
              <a:defRPr/>
            </a:pPr>
            <a:r>
              <a:rPr lang="en-US" dirty="0">
                <a:solidFill>
                  <a:schemeClr val="bg1"/>
                </a:solidFill>
                <a:latin typeface="Arial" panose="020B0604020202020204" pitchFamily="34" charset="0"/>
                <a:cs typeface="Arial" panose="020B0604020202020204" pitchFamily="34" charset="0"/>
              </a:rPr>
              <a:t>Treatment </a:t>
            </a:r>
          </a:p>
          <a:p>
            <a:pPr lvl="0" algn="ctr">
              <a:defRPr/>
            </a:pPr>
            <a:r>
              <a:rPr lang="en-US" dirty="0">
                <a:solidFill>
                  <a:schemeClr val="bg1"/>
                </a:solidFill>
                <a:latin typeface="Arial" panose="020B0604020202020204" pitchFamily="34" charset="0"/>
                <a:cs typeface="Arial" panose="020B0604020202020204" pitchFamily="34" charset="0"/>
              </a:rPr>
              <a:t>Experienced</a:t>
            </a:r>
          </a:p>
          <a:p>
            <a:pPr lvl="0" algn="ctr">
              <a:defRPr/>
            </a:pPr>
            <a:r>
              <a:rPr lang="en-US" dirty="0">
                <a:solidFill>
                  <a:schemeClr val="bg1"/>
                </a:solidFill>
                <a:latin typeface="Arial" panose="020B0604020202020204" pitchFamily="34" charset="0"/>
                <a:cs typeface="Arial" panose="020B0604020202020204" pitchFamily="34" charset="0"/>
              </a:rPr>
              <a:t>14645 (72%)</a:t>
            </a:r>
          </a:p>
        </p:txBody>
      </p:sp>
      <p:sp>
        <p:nvSpPr>
          <p:cNvPr id="107" name="Rectangle 106">
            <a:extLst>
              <a:ext uri="{FF2B5EF4-FFF2-40B4-BE49-F238E27FC236}">
                <a16:creationId xmlns:a16="http://schemas.microsoft.com/office/drawing/2014/main" id="{1F71F5E2-60BC-44E8-9062-A606B453AA58}"/>
              </a:ext>
            </a:extLst>
          </p:cNvPr>
          <p:cNvSpPr/>
          <p:nvPr/>
        </p:nvSpPr>
        <p:spPr>
          <a:xfrm>
            <a:off x="13142356" y="22226035"/>
            <a:ext cx="2125689" cy="923330"/>
          </a:xfrm>
          <a:prstGeom prst="rect">
            <a:avLst/>
          </a:prstGeom>
        </p:spPr>
        <p:txBody>
          <a:bodyPr wrap="square">
            <a:spAutoFit/>
          </a:bodyPr>
          <a:lstStyle/>
          <a:p>
            <a:pPr lvl="0" algn="ctr">
              <a:defRPr/>
            </a:pPr>
            <a:r>
              <a:rPr lang="en-US" dirty="0">
                <a:solidFill>
                  <a:schemeClr val="bg1"/>
                </a:solidFill>
                <a:latin typeface="Arial" panose="020B0604020202020204" pitchFamily="34" charset="0"/>
                <a:cs typeface="Arial" panose="020B0604020202020204" pitchFamily="34" charset="0"/>
              </a:rPr>
              <a:t>Southern</a:t>
            </a:r>
          </a:p>
          <a:p>
            <a:pPr lvl="0" algn="ctr">
              <a:defRPr/>
            </a:pPr>
            <a:r>
              <a:rPr lang="en-US" dirty="0">
                <a:solidFill>
                  <a:schemeClr val="bg1"/>
                </a:solidFill>
                <a:latin typeface="Arial" panose="020B0604020202020204" pitchFamily="34" charset="0"/>
                <a:cs typeface="Arial" panose="020B0604020202020204" pitchFamily="34" charset="0"/>
              </a:rPr>
              <a:t>regions</a:t>
            </a:r>
          </a:p>
          <a:p>
            <a:pPr lvl="0" algn="ctr">
              <a:defRPr/>
            </a:pPr>
            <a:r>
              <a:rPr lang="en-US" dirty="0">
                <a:solidFill>
                  <a:schemeClr val="bg1"/>
                </a:solidFill>
                <a:latin typeface="Arial" panose="020B0604020202020204" pitchFamily="34" charset="0"/>
                <a:cs typeface="Arial" panose="020B0604020202020204" pitchFamily="34" charset="0"/>
              </a:rPr>
              <a:t>3071 (55%)</a:t>
            </a:r>
          </a:p>
        </p:txBody>
      </p:sp>
      <p:sp>
        <p:nvSpPr>
          <p:cNvPr id="108" name="Rectangle 107">
            <a:extLst>
              <a:ext uri="{FF2B5EF4-FFF2-40B4-BE49-F238E27FC236}">
                <a16:creationId xmlns:a16="http://schemas.microsoft.com/office/drawing/2014/main" id="{BC5D81FD-803A-4FF4-ADF2-707DFC52455B}"/>
              </a:ext>
            </a:extLst>
          </p:cNvPr>
          <p:cNvSpPr/>
          <p:nvPr/>
        </p:nvSpPr>
        <p:spPr>
          <a:xfrm>
            <a:off x="11523619" y="22226035"/>
            <a:ext cx="2125689" cy="923330"/>
          </a:xfrm>
          <a:prstGeom prst="rect">
            <a:avLst/>
          </a:prstGeom>
        </p:spPr>
        <p:txBody>
          <a:bodyPr wrap="square">
            <a:spAutoFit/>
          </a:bodyPr>
          <a:lstStyle/>
          <a:p>
            <a:pPr lvl="0" algn="ctr">
              <a:defRPr/>
            </a:pPr>
            <a:r>
              <a:rPr lang="en-US" dirty="0">
                <a:latin typeface="Arial" panose="020B0604020202020204" pitchFamily="34" charset="0"/>
                <a:cs typeface="Arial" panose="020B0604020202020204" pitchFamily="34" charset="0"/>
              </a:rPr>
              <a:t>Non-Southern</a:t>
            </a:r>
          </a:p>
          <a:p>
            <a:pPr lvl="0" algn="ctr">
              <a:defRPr/>
            </a:pPr>
            <a:r>
              <a:rPr lang="en-US" dirty="0">
                <a:latin typeface="Arial" panose="020B0604020202020204" pitchFamily="34" charset="0"/>
                <a:cs typeface="Arial" panose="020B0604020202020204" pitchFamily="34" charset="0"/>
              </a:rPr>
              <a:t>regions</a:t>
            </a:r>
          </a:p>
          <a:p>
            <a:pPr lvl="0" algn="ctr">
              <a:defRPr/>
            </a:pPr>
            <a:r>
              <a:rPr lang="en-US" dirty="0">
                <a:latin typeface="Arial" panose="020B0604020202020204" pitchFamily="34" charset="0"/>
                <a:cs typeface="Arial" panose="020B0604020202020204" pitchFamily="34" charset="0"/>
              </a:rPr>
              <a:t>2555 (45%)</a:t>
            </a:r>
          </a:p>
        </p:txBody>
      </p:sp>
      <p:sp>
        <p:nvSpPr>
          <p:cNvPr id="109" name="Rectangle 108">
            <a:extLst>
              <a:ext uri="{FF2B5EF4-FFF2-40B4-BE49-F238E27FC236}">
                <a16:creationId xmlns:a16="http://schemas.microsoft.com/office/drawing/2014/main" id="{39410D99-858F-4DE1-BAD8-1062396E2A8C}"/>
              </a:ext>
            </a:extLst>
          </p:cNvPr>
          <p:cNvSpPr/>
          <p:nvPr/>
        </p:nvSpPr>
        <p:spPr>
          <a:xfrm>
            <a:off x="4188466" y="22226035"/>
            <a:ext cx="2125689" cy="923330"/>
          </a:xfrm>
          <a:prstGeom prst="rect">
            <a:avLst/>
          </a:prstGeom>
        </p:spPr>
        <p:txBody>
          <a:bodyPr wrap="square">
            <a:spAutoFit/>
          </a:bodyPr>
          <a:lstStyle/>
          <a:p>
            <a:pPr lvl="0" algn="ctr">
              <a:defRPr/>
            </a:pPr>
            <a:r>
              <a:rPr lang="en-US" dirty="0">
                <a:solidFill>
                  <a:schemeClr val="bg1"/>
                </a:solidFill>
                <a:latin typeface="Arial" panose="020B0604020202020204" pitchFamily="34" charset="0"/>
                <a:cs typeface="Arial" panose="020B0604020202020204" pitchFamily="34" charset="0"/>
              </a:rPr>
              <a:t>Southern</a:t>
            </a:r>
          </a:p>
          <a:p>
            <a:pPr lvl="0" algn="ctr">
              <a:defRPr/>
            </a:pPr>
            <a:r>
              <a:rPr lang="en-US" dirty="0">
                <a:solidFill>
                  <a:schemeClr val="bg1"/>
                </a:solidFill>
                <a:latin typeface="Arial" panose="020B0604020202020204" pitchFamily="34" charset="0"/>
                <a:cs typeface="Arial" panose="020B0604020202020204" pitchFamily="34" charset="0"/>
              </a:rPr>
              <a:t>regions</a:t>
            </a:r>
          </a:p>
          <a:p>
            <a:pPr lvl="0" algn="ctr">
              <a:defRPr/>
            </a:pPr>
            <a:r>
              <a:rPr lang="en-US" dirty="0">
                <a:solidFill>
                  <a:schemeClr val="bg1"/>
                </a:solidFill>
                <a:latin typeface="Arial" panose="020B0604020202020204" pitchFamily="34" charset="0"/>
                <a:cs typeface="Arial" panose="020B0604020202020204" pitchFamily="34" charset="0"/>
              </a:rPr>
              <a:t>7302 (50%)</a:t>
            </a:r>
          </a:p>
        </p:txBody>
      </p:sp>
      <p:sp>
        <p:nvSpPr>
          <p:cNvPr id="110" name="Rectangle 109">
            <a:extLst>
              <a:ext uri="{FF2B5EF4-FFF2-40B4-BE49-F238E27FC236}">
                <a16:creationId xmlns:a16="http://schemas.microsoft.com/office/drawing/2014/main" id="{8DCDEFB3-2177-4273-AF48-EB0D4A230382}"/>
              </a:ext>
            </a:extLst>
          </p:cNvPr>
          <p:cNvSpPr/>
          <p:nvPr/>
        </p:nvSpPr>
        <p:spPr>
          <a:xfrm>
            <a:off x="2560276" y="22226035"/>
            <a:ext cx="2125689" cy="923330"/>
          </a:xfrm>
          <a:prstGeom prst="rect">
            <a:avLst/>
          </a:prstGeom>
        </p:spPr>
        <p:txBody>
          <a:bodyPr wrap="square">
            <a:spAutoFit/>
          </a:bodyPr>
          <a:lstStyle/>
          <a:p>
            <a:pPr lvl="0" algn="ctr">
              <a:defRPr/>
            </a:pPr>
            <a:r>
              <a:rPr lang="en-US" dirty="0">
                <a:latin typeface="Arial" panose="020B0604020202020204" pitchFamily="34" charset="0"/>
                <a:cs typeface="Arial" panose="020B0604020202020204" pitchFamily="34" charset="0"/>
              </a:rPr>
              <a:t>Non-Southern</a:t>
            </a:r>
          </a:p>
          <a:p>
            <a:pPr lvl="0" algn="ctr">
              <a:defRPr/>
            </a:pPr>
            <a:r>
              <a:rPr lang="en-US" dirty="0">
                <a:latin typeface="Arial" panose="020B0604020202020204" pitchFamily="34" charset="0"/>
                <a:cs typeface="Arial" panose="020B0604020202020204" pitchFamily="34" charset="0"/>
              </a:rPr>
              <a:t>regions</a:t>
            </a:r>
          </a:p>
          <a:p>
            <a:pPr lvl="0" algn="ctr">
              <a:defRPr/>
            </a:pPr>
            <a:r>
              <a:rPr lang="en-US" dirty="0">
                <a:latin typeface="Arial" panose="020B0604020202020204" pitchFamily="34" charset="0"/>
                <a:cs typeface="Arial" panose="020B0604020202020204" pitchFamily="34" charset="0"/>
              </a:rPr>
              <a:t>7343 (50%)</a:t>
            </a:r>
          </a:p>
        </p:txBody>
      </p:sp>
      <p:graphicFrame>
        <p:nvGraphicFramePr>
          <p:cNvPr id="6" name="Table 5">
            <a:extLst>
              <a:ext uri="{FF2B5EF4-FFF2-40B4-BE49-F238E27FC236}">
                <a16:creationId xmlns:a16="http://schemas.microsoft.com/office/drawing/2014/main" id="{6E51063D-D47D-4580-9C58-9A5A57D601AD}"/>
              </a:ext>
            </a:extLst>
          </p:cNvPr>
          <p:cNvGraphicFramePr>
            <a:graphicFrameLocks noGrp="1"/>
          </p:cNvGraphicFramePr>
          <p:nvPr>
            <p:extLst>
              <p:ext uri="{D42A27DB-BD31-4B8C-83A1-F6EECF244321}">
                <p14:modId xmlns:p14="http://schemas.microsoft.com/office/powerpoint/2010/main" val="182155307"/>
              </p:ext>
            </p:extLst>
          </p:nvPr>
        </p:nvGraphicFramePr>
        <p:xfrm>
          <a:off x="595761" y="24558518"/>
          <a:ext cx="16559117" cy="7229732"/>
        </p:xfrm>
        <a:graphic>
          <a:graphicData uri="http://schemas.openxmlformats.org/drawingml/2006/table">
            <a:tbl>
              <a:tblPr firstRow="1" firstCol="1" bandRow="1">
                <a:tableStyleId>{2D5ABB26-0587-4C30-8999-92F81FD0307C}</a:tableStyleId>
              </a:tblPr>
              <a:tblGrid>
                <a:gridCol w="1423708">
                  <a:extLst>
                    <a:ext uri="{9D8B030D-6E8A-4147-A177-3AD203B41FA5}">
                      <a16:colId xmlns:a16="http://schemas.microsoft.com/office/drawing/2014/main" val="3257243530"/>
                    </a:ext>
                  </a:extLst>
                </a:gridCol>
                <a:gridCol w="2073403">
                  <a:extLst>
                    <a:ext uri="{9D8B030D-6E8A-4147-A177-3AD203B41FA5}">
                      <a16:colId xmlns:a16="http://schemas.microsoft.com/office/drawing/2014/main" val="993252710"/>
                    </a:ext>
                  </a:extLst>
                </a:gridCol>
                <a:gridCol w="2177001">
                  <a:extLst>
                    <a:ext uri="{9D8B030D-6E8A-4147-A177-3AD203B41FA5}">
                      <a16:colId xmlns:a16="http://schemas.microsoft.com/office/drawing/2014/main" val="4153463845"/>
                    </a:ext>
                  </a:extLst>
                </a:gridCol>
                <a:gridCol w="2667374">
                  <a:extLst>
                    <a:ext uri="{9D8B030D-6E8A-4147-A177-3AD203B41FA5}">
                      <a16:colId xmlns:a16="http://schemas.microsoft.com/office/drawing/2014/main" val="3627648242"/>
                    </a:ext>
                  </a:extLst>
                </a:gridCol>
                <a:gridCol w="1686628">
                  <a:extLst>
                    <a:ext uri="{9D8B030D-6E8A-4147-A177-3AD203B41FA5}">
                      <a16:colId xmlns:a16="http://schemas.microsoft.com/office/drawing/2014/main" val="1589189039"/>
                    </a:ext>
                  </a:extLst>
                </a:gridCol>
                <a:gridCol w="2177001">
                  <a:extLst>
                    <a:ext uri="{9D8B030D-6E8A-4147-A177-3AD203B41FA5}">
                      <a16:colId xmlns:a16="http://schemas.microsoft.com/office/drawing/2014/main" val="3402230326"/>
                    </a:ext>
                  </a:extLst>
                </a:gridCol>
                <a:gridCol w="2790090">
                  <a:extLst>
                    <a:ext uri="{9D8B030D-6E8A-4147-A177-3AD203B41FA5}">
                      <a16:colId xmlns:a16="http://schemas.microsoft.com/office/drawing/2014/main" val="482176651"/>
                    </a:ext>
                  </a:extLst>
                </a:gridCol>
                <a:gridCol w="1563912">
                  <a:extLst>
                    <a:ext uri="{9D8B030D-6E8A-4147-A177-3AD203B41FA5}">
                      <a16:colId xmlns:a16="http://schemas.microsoft.com/office/drawing/2014/main" val="3029776971"/>
                    </a:ext>
                  </a:extLst>
                </a:gridCol>
              </a:tblGrid>
              <a:tr h="407692">
                <a:tc gridSpan="8">
                  <a:txBody>
                    <a:bodyPr/>
                    <a:lstStyle/>
                    <a:p>
                      <a:pPr marL="0" marR="0" algn="ctr">
                        <a:lnSpc>
                          <a:spcPct val="107000"/>
                        </a:lnSpc>
                        <a:spcBef>
                          <a:spcPts val="0"/>
                        </a:spcBef>
                        <a:spcAft>
                          <a:spcPts val="0"/>
                        </a:spcAft>
                      </a:pPr>
                      <a:r>
                        <a:rPr lang="en-US" sz="3600" b="1" dirty="0">
                          <a:solidFill>
                            <a:schemeClr val="bg1"/>
                          </a:solidFill>
                          <a:effectLst/>
                          <a:latin typeface="Arial" panose="020B0604020202020204" pitchFamily="34" charset="0"/>
                          <a:cs typeface="Arial" panose="020B0604020202020204" pitchFamily="34" charset="0"/>
                        </a:rPr>
                        <a:t>TABLE 1: PATIENT DEMOGRAPHICS</a:t>
                      </a:r>
                      <a:endPar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310000"/>
                  </a:ext>
                </a:extLst>
              </a:tr>
              <a:tr h="330127">
                <a:tc rowSpan="2" gridSpan="2">
                  <a:txBody>
                    <a:bodyPr/>
                    <a:lstStyle/>
                    <a:p>
                      <a:pPr marL="0" marR="0">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 (%) unless specified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rowSpan="2" hMerge="1">
                  <a:txBody>
                    <a:bodyPr/>
                    <a:lstStyle/>
                    <a:p>
                      <a:pPr marL="0" marR="0">
                        <a:lnSpc>
                          <a:spcPct val="107000"/>
                        </a:lnSpc>
                        <a:spcBef>
                          <a:spcPts val="0"/>
                        </a:spcBef>
                        <a:spcAft>
                          <a:spcPts val="0"/>
                        </a:spcAft>
                      </a:pPr>
                      <a:endParaRPr lang="en-US" sz="2600" b="1" dirty="0">
                        <a:solidFill>
                          <a:schemeClr val="bg1"/>
                        </a:solidFill>
                        <a:effectLst/>
                        <a:latin typeface="Arial" panose="020B060402020202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Naïve (N=5626)</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Experienced (N=14645)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4176067"/>
                  </a:ext>
                </a:extLst>
              </a:tr>
              <a:tr h="622877">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a:t>
                      </a:r>
                    </a:p>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(n=3071)</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(n=2555)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 (n=7302)</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(n=7343)</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305202016"/>
                  </a:ext>
                </a:extLst>
              </a:tr>
              <a:tr h="271944">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Age,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39.1 (12)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37.4 (11.9)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a:effectLst/>
                          <a:latin typeface="Arial" panose="020B0604020202020204" pitchFamily="34" charset="0"/>
                          <a:cs typeface="Arial" panose="020B0604020202020204" pitchFamily="34" charset="0"/>
                        </a:rPr>
                        <a:t>&lt;0.001</a:t>
                      </a: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47.4 (11.9)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46.6 (12.1)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014890"/>
                  </a:ext>
                </a:extLst>
              </a:tr>
              <a:tr h="271944">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Age &gt;50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651 (21)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448 (18)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3160 (43)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3091 (42)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0.148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1634565"/>
                  </a:ext>
                </a:extLst>
              </a:tr>
              <a:tr h="271944">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Male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2290 (75)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2005 (78)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5748 (79)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5877 (80)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17881531"/>
                  </a:ext>
                </a:extLst>
              </a:tr>
              <a:tr h="271944">
                <a:tc rowSpan="4">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Race</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White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1461 (48)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1035 (41)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3934 (54)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3946 (54)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5774412"/>
                  </a:ext>
                </a:extLst>
              </a:tr>
              <a:tr h="273613">
                <a:tc vMerge="1">
                  <a:txBody>
                    <a:bodyPr/>
                    <a:lstStyle/>
                    <a:p>
                      <a:pPr marL="0" marR="0">
                        <a:lnSpc>
                          <a:spcPct val="107000"/>
                        </a:lnSpc>
                        <a:spcBef>
                          <a:spcPts val="0"/>
                        </a:spcBef>
                        <a:spcAft>
                          <a:spcPts val="0"/>
                        </a:spcAft>
                      </a:pPr>
                      <a:endParaRPr lang="en-US" sz="2200" b="0" dirty="0">
                        <a:effectLst/>
                        <a:latin typeface="Arial" panose="020B0604020202020204" pitchFamily="34" charset="0"/>
                        <a:ea typeface="Calibri" panose="020F0502020204030204" pitchFamily="34" charset="0"/>
                        <a:cs typeface="Arial" panose="020B0604020202020204" pitchFamily="34" charset="0"/>
                      </a:endParaRPr>
                    </a:p>
                  </a:txBody>
                  <a:tcPr marL="457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Black</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1218 (40)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990 (39)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2256 (31)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1920 (26)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255096851"/>
                  </a:ext>
                </a:extLst>
              </a:tr>
              <a:tr h="399130">
                <a:tc vMerge="1">
                  <a:txBody>
                    <a:bodyPr/>
                    <a:lstStyle/>
                    <a:p>
                      <a:pPr marL="0" marR="0">
                        <a:lnSpc>
                          <a:spcPct val="107000"/>
                        </a:lnSpc>
                        <a:spcBef>
                          <a:spcPts val="0"/>
                        </a:spcBef>
                        <a:spcAft>
                          <a:spcPts val="0"/>
                        </a:spcAft>
                      </a:pPr>
                      <a:endParaRPr lang="en-US" sz="2200" b="0" dirty="0">
                        <a:effectLst/>
                        <a:latin typeface="Arial" panose="020B0604020202020204" pitchFamily="34" charset="0"/>
                        <a:ea typeface="Calibri" panose="020F0502020204030204" pitchFamily="34" charset="0"/>
                        <a:cs typeface="Arial" panose="020B0604020202020204" pitchFamily="34" charset="0"/>
                      </a:endParaRPr>
                    </a:p>
                  </a:txBody>
                  <a:tcPr marL="457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Other</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223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140 (5)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493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402 (5)</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444404003"/>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r>
                        <a:rPr lang="en-US" sz="2200" b="1" kern="1200" dirty="0">
                          <a:solidFill>
                            <a:schemeClr val="tx1"/>
                          </a:solidFill>
                          <a:effectLst/>
                          <a:latin typeface="Arial" panose="020B0604020202020204" pitchFamily="34" charset="0"/>
                          <a:cs typeface="Arial" panose="020B0604020202020204" pitchFamily="34" charset="0"/>
                        </a:rPr>
                        <a:t>Unknown</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169 (6)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390 (15)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619 (8)</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1075 (15)</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11567659"/>
                  </a:ext>
                </a:extLst>
              </a:tr>
              <a:tr h="271944">
                <a:tc rowSpan="5">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Payer Type</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Commercial</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1014 (33)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1618 (63)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3543 (49)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5296 (72)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8887590"/>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Medicare</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171 (6)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186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1177 (16)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988 (13)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68901977"/>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Medicaid</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121 (4)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243 (10)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306 (4)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397 (5)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951160854"/>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Other</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648 (21)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477 (19)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899 (12)</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622 (8)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375866923"/>
                  </a:ext>
                </a:extLst>
              </a:tr>
              <a:tr h="273613">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3780038"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effectLst/>
                          <a:latin typeface="Arial" panose="020B0604020202020204" pitchFamily="34" charset="0"/>
                          <a:cs typeface="Arial" panose="020B0604020202020204" pitchFamily="34" charset="0"/>
                        </a:rPr>
                        <a:t>Unknown</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1117 (36)</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31 (1)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1377 (19)</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defTabSz="3780038" rtl="0" eaLnBrk="1" latinLnBrk="0" hangingPunct="1">
                        <a:lnSpc>
                          <a:spcPct val="107000"/>
                        </a:lnSpc>
                        <a:spcBef>
                          <a:spcPts val="0"/>
                        </a:spcBef>
                        <a:spcAft>
                          <a:spcPts val="0"/>
                        </a:spcAft>
                      </a:pPr>
                      <a:r>
                        <a:rPr lang="en-US" sz="2200" kern="1200" dirty="0">
                          <a:solidFill>
                            <a:schemeClr val="tx1"/>
                          </a:solidFill>
                          <a:effectLst/>
                          <a:latin typeface="Arial" panose="020B0604020202020204" pitchFamily="34" charset="0"/>
                          <a:ea typeface="+mn-ea"/>
                          <a:cs typeface="Arial" panose="020B0604020202020204" pitchFamily="34" charset="0"/>
                        </a:rPr>
                        <a:t>40 (1)</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7384473"/>
                  </a:ext>
                </a:extLst>
              </a:tr>
            </a:tbl>
          </a:graphicData>
        </a:graphic>
      </p:graphicFrame>
      <p:sp>
        <p:nvSpPr>
          <p:cNvPr id="137" name="Rectangle 136">
            <a:extLst>
              <a:ext uri="{FF2B5EF4-FFF2-40B4-BE49-F238E27FC236}">
                <a16:creationId xmlns:a16="http://schemas.microsoft.com/office/drawing/2014/main" id="{B8C1A2D7-9C17-48FB-BB30-DE11A66E0D6F}"/>
              </a:ext>
            </a:extLst>
          </p:cNvPr>
          <p:cNvSpPr>
            <a:spLocks noChangeArrowheads="1"/>
          </p:cNvSpPr>
          <p:nvPr/>
        </p:nvSpPr>
        <p:spPr bwMode="auto">
          <a:xfrm>
            <a:off x="35562429" y="20861569"/>
            <a:ext cx="14226746" cy="500136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98972" defTabSz="952097" eaLnBrk="0" hangingPunct="0">
              <a:spcBef>
                <a:spcPct val="50000"/>
              </a:spcBef>
            </a:pPr>
            <a:r>
              <a:rPr lang="en-US" sz="4000" b="1" cap="small" dirty="0">
                <a:solidFill>
                  <a:srgbClr val="18416D"/>
                </a:solidFill>
                <a:latin typeface="Arial" panose="020B0604020202020204" pitchFamily="34" charset="0"/>
                <a:cs typeface="Arial" panose="020B0604020202020204" pitchFamily="34" charset="0"/>
              </a:rPr>
              <a:t>4. LIMITATIONS</a:t>
            </a:r>
          </a:p>
          <a:p>
            <a:pPr defTabSz="952097" eaLnBrk="0" hangingPunct="0">
              <a:spcBef>
                <a:spcPct val="50000"/>
              </a:spcBef>
            </a:pPr>
            <a:r>
              <a:rPr lang="en-US" sz="3000" dirty="0">
                <a:latin typeface="Arial" panose="020B0604020202020204" pitchFamily="34" charset="0"/>
                <a:cs typeface="Arial" panose="020B0604020202020204" pitchFamily="34" charset="0"/>
              </a:rPr>
              <a:t>Limitations of this study are typical of retrospective observational studies: subjects were non-randomized, observers were non-blinded, and some subgroups are small in sample size. </a:t>
            </a:r>
          </a:p>
          <a:p>
            <a:pPr defTabSz="952097" eaLnBrk="0" hangingPunct="0">
              <a:spcBef>
                <a:spcPct val="50000"/>
              </a:spcBef>
            </a:pPr>
            <a:r>
              <a:rPr lang="en-US" sz="3000" dirty="0">
                <a:latin typeface="Arial" panose="020B0604020202020204" pitchFamily="34" charset="0"/>
                <a:cs typeface="Arial" panose="020B0604020202020204" pitchFamily="34" charset="0"/>
              </a:rPr>
              <a:t>Viral suppression rates at 6 and 12 months since baseline were evaluated regardless of regimen. </a:t>
            </a:r>
          </a:p>
          <a:p>
            <a:pPr defTabSz="952097" eaLnBrk="0" hangingPunct="0">
              <a:spcBef>
                <a:spcPct val="50000"/>
              </a:spcBef>
            </a:pPr>
            <a:r>
              <a:rPr lang="en-US" sz="3000" dirty="0">
                <a:latin typeface="Arial" panose="020B0604020202020204" pitchFamily="34" charset="0"/>
                <a:cs typeface="Arial" panose="020B0604020202020204" pitchFamily="34" charset="0"/>
              </a:rPr>
              <a:t>Data is limited to treatment centers captured in the Trio database and may not represent treatment patterns and patient characteristics in the entire US. All patients were treated at nationally qualified health centers. </a:t>
            </a:r>
          </a:p>
        </p:txBody>
      </p:sp>
      <p:cxnSp>
        <p:nvCxnSpPr>
          <p:cNvPr id="205" name="Straight Connector 204">
            <a:extLst>
              <a:ext uri="{FF2B5EF4-FFF2-40B4-BE49-F238E27FC236}">
                <a16:creationId xmlns:a16="http://schemas.microsoft.com/office/drawing/2014/main" id="{FB0BAACF-6124-4ED8-955E-41BB6BE24107}"/>
              </a:ext>
            </a:extLst>
          </p:cNvPr>
          <p:cNvCxnSpPr>
            <a:cxnSpLocks/>
          </p:cNvCxnSpPr>
          <p:nvPr/>
        </p:nvCxnSpPr>
        <p:spPr>
          <a:xfrm>
            <a:off x="35577443" y="29575147"/>
            <a:ext cx="1424819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9" name="Table 58">
            <a:extLst>
              <a:ext uri="{FF2B5EF4-FFF2-40B4-BE49-F238E27FC236}">
                <a16:creationId xmlns:a16="http://schemas.microsoft.com/office/drawing/2014/main" id="{FC78E1E1-3199-431E-B689-D3F8040F2C0A}"/>
              </a:ext>
            </a:extLst>
          </p:cNvPr>
          <p:cNvGraphicFramePr>
            <a:graphicFrameLocks noGrp="1"/>
          </p:cNvGraphicFramePr>
          <p:nvPr>
            <p:extLst>
              <p:ext uri="{D42A27DB-BD31-4B8C-83A1-F6EECF244321}">
                <p14:modId xmlns:p14="http://schemas.microsoft.com/office/powerpoint/2010/main" val="710829437"/>
              </p:ext>
            </p:extLst>
          </p:nvPr>
        </p:nvGraphicFramePr>
        <p:xfrm>
          <a:off x="17786947" y="10830526"/>
          <a:ext cx="17168553" cy="20976857"/>
        </p:xfrm>
        <a:graphic>
          <a:graphicData uri="http://schemas.openxmlformats.org/drawingml/2006/table">
            <a:tbl>
              <a:tblPr firstRow="1" firstCol="1" bandRow="1">
                <a:tableStyleId>{2D5ABB26-0587-4C30-8999-92F81FD0307C}</a:tableStyleId>
              </a:tblPr>
              <a:tblGrid>
                <a:gridCol w="1740648">
                  <a:extLst>
                    <a:ext uri="{9D8B030D-6E8A-4147-A177-3AD203B41FA5}">
                      <a16:colId xmlns:a16="http://schemas.microsoft.com/office/drawing/2014/main" val="3257243530"/>
                    </a:ext>
                  </a:extLst>
                </a:gridCol>
                <a:gridCol w="2285343">
                  <a:extLst>
                    <a:ext uri="{9D8B030D-6E8A-4147-A177-3AD203B41FA5}">
                      <a16:colId xmlns:a16="http://schemas.microsoft.com/office/drawing/2014/main" val="993252710"/>
                    </a:ext>
                  </a:extLst>
                </a:gridCol>
                <a:gridCol w="2190427">
                  <a:extLst>
                    <a:ext uri="{9D8B030D-6E8A-4147-A177-3AD203B41FA5}">
                      <a16:colId xmlns:a16="http://schemas.microsoft.com/office/drawing/2014/main" val="4153463845"/>
                    </a:ext>
                  </a:extLst>
                </a:gridCol>
                <a:gridCol w="2747699">
                  <a:extLst>
                    <a:ext uri="{9D8B030D-6E8A-4147-A177-3AD203B41FA5}">
                      <a16:colId xmlns:a16="http://schemas.microsoft.com/office/drawing/2014/main" val="3627648242"/>
                    </a:ext>
                  </a:extLst>
                </a:gridCol>
                <a:gridCol w="1633155">
                  <a:extLst>
                    <a:ext uri="{9D8B030D-6E8A-4147-A177-3AD203B41FA5}">
                      <a16:colId xmlns:a16="http://schemas.microsoft.com/office/drawing/2014/main" val="1589189039"/>
                    </a:ext>
                  </a:extLst>
                </a:gridCol>
                <a:gridCol w="2190427">
                  <a:extLst>
                    <a:ext uri="{9D8B030D-6E8A-4147-A177-3AD203B41FA5}">
                      <a16:colId xmlns:a16="http://schemas.microsoft.com/office/drawing/2014/main" val="3402230326"/>
                    </a:ext>
                  </a:extLst>
                </a:gridCol>
                <a:gridCol w="2674494">
                  <a:extLst>
                    <a:ext uri="{9D8B030D-6E8A-4147-A177-3AD203B41FA5}">
                      <a16:colId xmlns:a16="http://schemas.microsoft.com/office/drawing/2014/main" val="482176651"/>
                    </a:ext>
                  </a:extLst>
                </a:gridCol>
                <a:gridCol w="1706360">
                  <a:extLst>
                    <a:ext uri="{9D8B030D-6E8A-4147-A177-3AD203B41FA5}">
                      <a16:colId xmlns:a16="http://schemas.microsoft.com/office/drawing/2014/main" val="3029776971"/>
                    </a:ext>
                  </a:extLst>
                </a:gridCol>
              </a:tblGrid>
              <a:tr h="598073">
                <a:tc gridSpan="8">
                  <a:txBody>
                    <a:bodyPr/>
                    <a:lstStyle/>
                    <a:p>
                      <a:pPr marL="0" marR="0" algn="ctr">
                        <a:lnSpc>
                          <a:spcPct val="107000"/>
                        </a:lnSpc>
                        <a:spcBef>
                          <a:spcPts val="0"/>
                        </a:spcBef>
                        <a:spcAft>
                          <a:spcPts val="0"/>
                        </a:spcAft>
                      </a:pPr>
                      <a:r>
                        <a:rPr lang="en-US" sz="3600" b="1" dirty="0">
                          <a:solidFill>
                            <a:schemeClr val="bg1"/>
                          </a:solidFill>
                          <a:effectLst/>
                          <a:latin typeface="Arial" panose="020B0604020202020204" pitchFamily="34" charset="0"/>
                          <a:cs typeface="Arial" panose="020B0604020202020204" pitchFamily="34" charset="0"/>
                        </a:rPr>
                        <a:t>TABLE 2: BASELINE CLINICAL CHARACTERISTICS</a:t>
                      </a:r>
                      <a:endPar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lnL w="12700" cap="flat" cmpd="sng" algn="ctr">
                      <a:solidFill>
                        <a:schemeClr val="bg1">
                          <a:lumMod val="75000"/>
                        </a:schemeClr>
                      </a:solidFill>
                      <a:prstDash val="solid"/>
                      <a:round/>
                      <a:headEnd type="none" w="med" len="med"/>
                      <a:tailEnd type="none" w="med" len="med"/>
                    </a:ln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310000"/>
                  </a:ext>
                </a:extLst>
              </a:tr>
              <a:tr h="484288">
                <a:tc rowSpan="2" gridSpan="2">
                  <a:txBody>
                    <a:bodyPr/>
                    <a:lstStyle/>
                    <a:p>
                      <a:pPr marL="0" marR="0">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 (%) unless specified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rowSpan="2" hMerge="1">
                  <a:txBody>
                    <a:bodyPr/>
                    <a:lstStyle/>
                    <a:p>
                      <a:pPr marL="0" marR="0">
                        <a:lnSpc>
                          <a:spcPct val="107000"/>
                        </a:lnSpc>
                        <a:spcBef>
                          <a:spcPts val="0"/>
                        </a:spcBef>
                        <a:spcAft>
                          <a:spcPts val="0"/>
                        </a:spcAft>
                      </a:pPr>
                      <a:endParaRPr lang="en-US" sz="2600" b="1" dirty="0">
                        <a:solidFill>
                          <a:schemeClr val="bg1"/>
                        </a:solidFill>
                        <a:effectLst/>
                        <a:latin typeface="Arial" panose="020B060402020202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Naïve (N=5626)</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Treatment Experienced (N=14645)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4176067"/>
                  </a:ext>
                </a:extLst>
              </a:tr>
              <a:tr h="913744">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a:t>
                      </a:r>
                    </a:p>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(n=3071)</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(n=2555)</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Southern (n=7302)</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Non-Southern (n=7343)</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2800" b="1" dirty="0">
                          <a:solidFill>
                            <a:schemeClr val="bg1"/>
                          </a:solidFill>
                          <a:effectLst/>
                          <a:latin typeface="Arial" panose="020B0604020202020204" pitchFamily="34" charset="0"/>
                          <a:cs typeface="Arial" panose="020B0604020202020204" pitchFamily="34" charset="0"/>
                        </a:rPr>
                        <a:t>p-value</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305202016"/>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Charlson Comorbidity Index,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3.5 (3.2) n=3071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4.3 (2.9)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n=2555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5.3 (2.9) n=7302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5.5 (3)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n=7343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935973"/>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Hemoglobin,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13.8 (2) n=2484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13.9 (1.9)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n=1639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0.571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14.4 (1.7) n=6055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14.6 (1.7)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n=5799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9895094"/>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Platelets,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131.8 (119.5) n=2528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205.9 (101.9) n=1513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147.5 (116.8) n=6026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224.5 (77.5)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n=5771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77530516"/>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Protein Urine, mean (SD)</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10.1 (17) n=932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11.2 (17.7)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0.200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7.9 (11.5) n=3409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11.4 (20.9) </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9049900"/>
                  </a:ext>
                </a:extLst>
              </a:tr>
              <a:tr h="736407">
                <a:tc rowSpan="4">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BMI</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Underweight</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132 (5)</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n=2697</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84 (4)</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n=2394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181 (3)</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n=6574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127 (2)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4">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57954085"/>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Normal</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1189 (44)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n=2697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1156 (48)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2099 (32)</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n=6574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2665 (38)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896254773"/>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Overweight</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825 (31)</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n=2697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758 (32)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2475 (38)</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n=6574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2680 (38)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875356834"/>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Obese</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551 (20)</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n=2697</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396 (17)</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n=2394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1819 (28)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n=6574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1545 (22)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n=7017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575139630"/>
                  </a:ext>
                </a:extLst>
              </a:tr>
              <a:tr h="736407">
                <a:tc gridSpan="2">
                  <a:txBody>
                    <a:bodyPr/>
                    <a:lstStyle/>
                    <a:p>
                      <a:pPr marL="0" marR="0">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CD4 &lt;200 cells/ml</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488 (22)</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n=2177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308 (27)</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n=1161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0.008</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343 (6)</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n=5885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262 (5)</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n=4854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0.335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04351589"/>
                  </a:ext>
                </a:extLst>
              </a:tr>
              <a:tr h="736407">
                <a:tc rowSpan="3">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eGFR</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&lt;60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82 (3)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n=2516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79 (3)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0.004</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636 (10)</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n=6278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629 (9)</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n=7222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1362263"/>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60-89</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592 (24)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n=2516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489 (20)</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2676 (43)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n=6278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2759 (38)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n=7222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443188315"/>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90+</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1842 (73)</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n=2516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1915 (77)</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n=2483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2966 (47)</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n=6278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3834 (53)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n=7222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58936593"/>
                  </a:ext>
                </a:extLst>
              </a:tr>
              <a:tr h="736407">
                <a:tc rowSpan="3">
                  <a:txBody>
                    <a:bodyPr/>
                    <a:lstStyle/>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FIB-4</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2200" b="1">
                          <a:effectLst/>
                          <a:latin typeface="Arial" panose="020B0604020202020204" pitchFamily="34" charset="0"/>
                          <a:ea typeface="Calibri" panose="020F0502020204030204" pitchFamily="34" charset="0"/>
                          <a:cs typeface="Arial" panose="020B0604020202020204" pitchFamily="34" charset="0"/>
                        </a:rPr>
                        <a:t>&lt;1.3</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1052 (43)</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n=2444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967 (64)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n=1519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2645 (44)</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n=6009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3558 (65)</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n=5463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rowSpan="3">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36147352"/>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a:effectLst/>
                          <a:latin typeface="Arial" panose="020B0604020202020204" pitchFamily="34" charset="0"/>
                          <a:ea typeface="Calibri" panose="020F0502020204030204" pitchFamily="34" charset="0"/>
                          <a:cs typeface="Arial" panose="020B0604020202020204" pitchFamily="34" charset="0"/>
                        </a:rPr>
                        <a:t>1.3-3.25</a:t>
                      </a:r>
                      <a:endParaRPr lang="en-US" sz="220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308 (13)</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n=2444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278 (18)</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n=1519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1028 (17)</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n=6009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1472 (27)</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n=5463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3895901722"/>
                  </a:ext>
                </a:extLst>
              </a:tr>
              <a:tr h="736407">
                <a:tc vMerge="1">
                  <a:txBody>
                    <a:bodyPr/>
                    <a:lstStyle/>
                    <a:p>
                      <a:pPr marL="0" marR="0">
                        <a:lnSpc>
                          <a:spcPct val="107000"/>
                        </a:lnSpc>
                        <a:spcBef>
                          <a:spcPts val="0"/>
                        </a:spcBef>
                        <a:spcAft>
                          <a:spcPts val="0"/>
                        </a:spcAft>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tc>
                  <a:txBody>
                    <a:bodyPr/>
                    <a:lstStyle/>
                    <a:p>
                      <a:r>
                        <a:rPr lang="en-US" sz="2200" b="1" dirty="0">
                          <a:effectLst/>
                          <a:latin typeface="Arial" panose="020B0604020202020204" pitchFamily="34" charset="0"/>
                          <a:ea typeface="Calibri" panose="020F0502020204030204" pitchFamily="34" charset="0"/>
                          <a:cs typeface="Arial" panose="020B0604020202020204" pitchFamily="34" charset="0"/>
                        </a:rPr>
                        <a:t>&gt;3.25</a:t>
                      </a:r>
                      <a:endParaRPr lang="en-US" sz="2200" dirty="0"/>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1084 (44)</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n=2444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274 (18)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n=1519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2336 (39)</a:t>
                      </a:r>
                    </a:p>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n=6009</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433 (8)</a:t>
                      </a:r>
                    </a:p>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n=5463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2011543502"/>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Hyperglycemia</a:t>
                      </a:r>
                    </a:p>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(glucose ≥1.1 g/l)</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93 (11)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n=875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200 (16)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n=1277</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278 (18) n=1508</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978 (21)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n=4595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0.018</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42678497"/>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Triglycerides ≥1.5 g/l</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561 (33) n=1721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334 (29)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n=1135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0.074</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1802 (42) n=4338</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1814 (39)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n=4693</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0.005</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9771230"/>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Hypertension (≥130 mmHg systolic, ≥90 mmHg diastolic)</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297 (12) n=2494</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185 (10)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n=1775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solidFill>
                            <a:schemeClr val="tx1"/>
                          </a:solidFill>
                          <a:effectLst/>
                          <a:latin typeface="Arial" panose="020B0604020202020204" pitchFamily="34" charset="0"/>
                          <a:cs typeface="Arial" panose="020B0604020202020204" pitchFamily="34" charset="0"/>
                        </a:rPr>
                        <a:t>0.131</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778 (12) n=6342</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403 (10)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n=4167</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&lt;0.001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0661525"/>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HDL-cholesterol &lt;40 mg/dl males, &lt;50 mg/dl females</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727 (48) n=1509</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753 (48)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n=1561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solidFill>
                            <a:schemeClr val="tx1"/>
                          </a:solidFill>
                          <a:effectLst/>
                          <a:latin typeface="Arial" panose="020B0604020202020204" pitchFamily="34" charset="0"/>
                          <a:cs typeface="Arial" panose="020B0604020202020204" pitchFamily="34" charset="0"/>
                        </a:rPr>
                        <a:t>0.973</a:t>
                      </a:r>
                      <a:endPar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1611 (38) n=4289</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1762 (35)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n=5099</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0.003</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9942371"/>
                  </a:ext>
                </a:extLst>
              </a:tr>
              <a:tr h="1073880">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Arteriosclerotic Cardiovascular Disease (ASCVD) risk &gt;7.5%</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96 (20)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n=486</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74 (31)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n=235</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877 (36) n=2461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645 (46) </a:t>
                      </a:r>
                    </a:p>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n=1406</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&lt;0.001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25497750"/>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Suppressed at baseline</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0 (0)</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0 (0)</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N/A</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6083 (83)</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solidFill>
                            <a:schemeClr val="tx1"/>
                          </a:solidFill>
                          <a:effectLst/>
                          <a:latin typeface="Arial" panose="020B0604020202020204" pitchFamily="34" charset="0"/>
                          <a:cs typeface="Arial" panose="020B0604020202020204" pitchFamily="34" charset="0"/>
                        </a:rPr>
                        <a:t>6686 (91)</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solidFill>
                            <a:schemeClr val="tx1"/>
                          </a:solidFill>
                          <a:effectLst/>
                          <a:latin typeface="Arial" panose="020B0604020202020204" pitchFamily="34" charset="0"/>
                          <a:cs typeface="Arial" panose="020B0604020202020204" pitchFamily="34" charset="0"/>
                        </a:rPr>
                        <a:t>&lt;0.001</a:t>
                      </a: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50221902"/>
                  </a:ext>
                </a:extLst>
              </a:tr>
              <a:tr h="736407">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Cardiovascular Disease (CVD)</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534 (17)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1077 (42)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2330 (32)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3411 (46)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1383005"/>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Diabetes</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64 (2)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91 (4)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542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618 (8)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0.026</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89483221"/>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Hypertension</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331 (11)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a:effectLst/>
                          <a:latin typeface="Arial" panose="020B0604020202020204" pitchFamily="34" charset="0"/>
                          <a:cs typeface="Arial" panose="020B0604020202020204" pitchFamily="34" charset="0"/>
                        </a:rPr>
                        <a:t>281 (11)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0.792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1672 (23)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2035 (28)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&lt;0.001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187440"/>
                  </a:ext>
                </a:extLst>
              </a:tr>
              <a:tr h="398935">
                <a:tc gridSpan="2">
                  <a:txBody>
                    <a:bodyPr/>
                    <a:lstStyle/>
                    <a:p>
                      <a:pPr marL="0" marR="0">
                        <a:lnSpc>
                          <a:spcPct val="107000"/>
                        </a:lnSpc>
                        <a:spcBef>
                          <a:spcPts val="0"/>
                        </a:spcBef>
                        <a:spcAft>
                          <a:spcPts val="0"/>
                        </a:spcAft>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Renal</a:t>
                      </a: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hMerge="1">
                  <a:txBody>
                    <a:bodyPr/>
                    <a:lstStyle/>
                    <a:p>
                      <a:pPr marL="0" marR="0">
                        <a:lnSpc>
                          <a:spcPct val="107000"/>
                        </a:lnSpc>
                        <a:spcBef>
                          <a:spcPts val="0"/>
                        </a:spcBef>
                        <a:spcAft>
                          <a:spcPts val="0"/>
                        </a:spcAft>
                      </a:pPr>
                      <a:endPar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40 (1)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36 (1)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0.730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511 (7)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457 (6)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0.059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8288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3016082"/>
                  </a:ext>
                </a:extLst>
              </a:tr>
            </a:tbl>
          </a:graphicData>
        </a:graphic>
      </p:graphicFrame>
      <p:sp>
        <p:nvSpPr>
          <p:cNvPr id="60" name="Rectangle 59">
            <a:extLst>
              <a:ext uri="{FF2B5EF4-FFF2-40B4-BE49-F238E27FC236}">
                <a16:creationId xmlns:a16="http://schemas.microsoft.com/office/drawing/2014/main" id="{AA387F84-83FC-4FCD-A910-6797C2368A78}"/>
              </a:ext>
            </a:extLst>
          </p:cNvPr>
          <p:cNvSpPr>
            <a:spLocks noChangeArrowheads="1"/>
          </p:cNvSpPr>
          <p:nvPr/>
        </p:nvSpPr>
        <p:spPr bwMode="auto">
          <a:xfrm>
            <a:off x="17786947" y="5297853"/>
            <a:ext cx="17159607" cy="484748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000" dirty="0">
                <a:latin typeface="Arial" panose="020B0604020202020204" pitchFamily="34" charset="0"/>
                <a:cs typeface="Arial" panose="020B0604020202020204" pitchFamily="34" charset="0"/>
              </a:rPr>
              <a:t>Baseline characteristics of treatment-naïve and treatment-experienced groups differed by region [Table 1-2]. </a:t>
            </a:r>
          </a:p>
          <a:p>
            <a:pPr defTabSz="952097" eaLnBrk="0" hangingPunct="0">
              <a:spcBef>
                <a:spcPct val="50000"/>
              </a:spcBef>
            </a:pPr>
            <a:r>
              <a:rPr lang="en-US" sz="3000" dirty="0">
                <a:latin typeface="Arial" panose="020B0604020202020204" pitchFamily="34" charset="0"/>
                <a:cs typeface="Arial" panose="020B0604020202020204" pitchFamily="34" charset="0"/>
              </a:rPr>
              <a:t>Among treatment-experienced, 83% were suppressed at baseline in South vs. 91% in non-South (p&lt;0.001); after ≥12 months, suppression rates were 85% vs. 91%, p&lt;0.001, respectively. </a:t>
            </a:r>
          </a:p>
          <a:p>
            <a:pPr defTabSz="952097" eaLnBrk="0" hangingPunct="0">
              <a:spcBef>
                <a:spcPct val="50000"/>
              </a:spcBef>
            </a:pPr>
            <a:r>
              <a:rPr lang="en-US" sz="3000" dirty="0">
                <a:latin typeface="Arial" panose="020B0604020202020204" pitchFamily="34" charset="0"/>
                <a:cs typeface="Arial" panose="020B0604020202020204" pitchFamily="34" charset="0"/>
              </a:rPr>
              <a:t>Among treatment-naive with ≥12 months of follow-up, 72% were suppressed in South, 76% in non-South (p=0.008). </a:t>
            </a:r>
          </a:p>
          <a:p>
            <a:pPr defTabSz="952097" eaLnBrk="0" hangingPunct="0">
              <a:spcBef>
                <a:spcPct val="50000"/>
              </a:spcBef>
            </a:pPr>
            <a:r>
              <a:rPr lang="en-US" sz="3000" dirty="0">
                <a:latin typeface="Arial" panose="020B0604020202020204" pitchFamily="34" charset="0"/>
                <a:cs typeface="Arial" panose="020B0604020202020204" pitchFamily="34" charset="0"/>
              </a:rPr>
              <a:t>Treatment-experienced individuals in the South were less likely to be on a single-tablet regimen than non-South (60% vs. 62%, p=0.021), no differences by region among treatment-naïve (59% vs 58%, p=0.470). </a:t>
            </a:r>
          </a:p>
        </p:txBody>
      </p:sp>
      <p:sp>
        <p:nvSpPr>
          <p:cNvPr id="67" name="Rectangle 66">
            <a:extLst>
              <a:ext uri="{FF2B5EF4-FFF2-40B4-BE49-F238E27FC236}">
                <a16:creationId xmlns:a16="http://schemas.microsoft.com/office/drawing/2014/main" id="{2D0CB4DE-D94E-4E3D-AD41-AF4451F76D79}"/>
              </a:ext>
            </a:extLst>
          </p:cNvPr>
          <p:cNvSpPr>
            <a:spLocks noChangeArrowheads="1"/>
          </p:cNvSpPr>
          <p:nvPr/>
        </p:nvSpPr>
        <p:spPr bwMode="auto">
          <a:xfrm>
            <a:off x="35562429" y="5297853"/>
            <a:ext cx="14226746" cy="1846659"/>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52097" eaLnBrk="0" hangingPunct="0">
              <a:spcBef>
                <a:spcPct val="50000"/>
              </a:spcBef>
            </a:pPr>
            <a:r>
              <a:rPr lang="en-US" sz="3000" dirty="0">
                <a:latin typeface="Arial" panose="020B0604020202020204" pitchFamily="34" charset="0"/>
                <a:cs typeface="Arial" panose="020B0604020202020204" pitchFamily="34" charset="0"/>
              </a:rPr>
              <a:t>In the logistic regression accounting for race, gender, age, practice region, treatment status, and baseline viral suppression, individuals younger than 50, black or African American vs. white, treated in South region, treatment-naive, or viremic at baseline were more likely to be viremic after ≥12 months. Final model is shown in Figure 2. </a:t>
            </a:r>
          </a:p>
        </p:txBody>
      </p:sp>
      <p:grpSp>
        <p:nvGrpSpPr>
          <p:cNvPr id="64" name="Group 63">
            <a:extLst>
              <a:ext uri="{FF2B5EF4-FFF2-40B4-BE49-F238E27FC236}">
                <a16:creationId xmlns:a16="http://schemas.microsoft.com/office/drawing/2014/main" id="{C8F37BB0-2F57-44F7-9A55-AA77033BEC0A}"/>
              </a:ext>
            </a:extLst>
          </p:cNvPr>
          <p:cNvGrpSpPr/>
          <p:nvPr/>
        </p:nvGrpSpPr>
        <p:grpSpPr>
          <a:xfrm>
            <a:off x="615635" y="14702563"/>
            <a:ext cx="16559116" cy="763332"/>
            <a:chOff x="801665" y="4865036"/>
            <a:chExt cx="11658600" cy="656210"/>
          </a:xfrm>
        </p:grpSpPr>
        <p:cxnSp>
          <p:nvCxnSpPr>
            <p:cNvPr id="65" name="Straight Connector 64">
              <a:extLst>
                <a:ext uri="{FF2B5EF4-FFF2-40B4-BE49-F238E27FC236}">
                  <a16:creationId xmlns:a16="http://schemas.microsoft.com/office/drawing/2014/main" id="{5AB820D9-B2D0-403B-A9B4-138E9E383D3C}"/>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EAA2B9-6550-4DD5-851D-61802FC11BBB}"/>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FB5140D-FA00-4C75-9A96-8DCF7E8056C9}"/>
              </a:ext>
            </a:extLst>
          </p:cNvPr>
          <p:cNvGrpSpPr/>
          <p:nvPr/>
        </p:nvGrpSpPr>
        <p:grpSpPr>
          <a:xfrm>
            <a:off x="615635" y="7825552"/>
            <a:ext cx="16559116" cy="763332"/>
            <a:chOff x="801665" y="4865036"/>
            <a:chExt cx="11658600" cy="656210"/>
          </a:xfrm>
        </p:grpSpPr>
        <p:cxnSp>
          <p:nvCxnSpPr>
            <p:cNvPr id="69" name="Straight Connector 68">
              <a:extLst>
                <a:ext uri="{FF2B5EF4-FFF2-40B4-BE49-F238E27FC236}">
                  <a16:creationId xmlns:a16="http://schemas.microsoft.com/office/drawing/2014/main" id="{96D6FFB6-A010-4A35-B0B8-1583CE2916D1}"/>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3BBF7C0-CF9A-4C7E-9628-2C86378BD718}"/>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576BE98B-13B1-4703-85D9-4CE43D865EBB}"/>
              </a:ext>
            </a:extLst>
          </p:cNvPr>
          <p:cNvGrpSpPr/>
          <p:nvPr/>
        </p:nvGrpSpPr>
        <p:grpSpPr>
          <a:xfrm>
            <a:off x="615635" y="5297853"/>
            <a:ext cx="16559116" cy="763332"/>
            <a:chOff x="801665" y="4865036"/>
            <a:chExt cx="11658600" cy="656210"/>
          </a:xfrm>
        </p:grpSpPr>
        <p:cxnSp>
          <p:nvCxnSpPr>
            <p:cNvPr id="72" name="Straight Connector 71">
              <a:extLst>
                <a:ext uri="{FF2B5EF4-FFF2-40B4-BE49-F238E27FC236}">
                  <a16:creationId xmlns:a16="http://schemas.microsoft.com/office/drawing/2014/main" id="{F52C7929-6D56-4396-8627-C4187C0DAF9F}"/>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E6557F3-0C6B-4702-A3B6-F5F4110BAB47}"/>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57CEB476-0DDE-45B1-AF08-8CF58EA7BD26}"/>
              </a:ext>
            </a:extLst>
          </p:cNvPr>
          <p:cNvGrpSpPr/>
          <p:nvPr/>
        </p:nvGrpSpPr>
        <p:grpSpPr>
          <a:xfrm>
            <a:off x="35562429" y="20775959"/>
            <a:ext cx="14241760" cy="763332"/>
            <a:chOff x="801665" y="4865036"/>
            <a:chExt cx="11658600" cy="656210"/>
          </a:xfrm>
        </p:grpSpPr>
        <p:cxnSp>
          <p:nvCxnSpPr>
            <p:cNvPr id="83" name="Straight Connector 82">
              <a:extLst>
                <a:ext uri="{FF2B5EF4-FFF2-40B4-BE49-F238E27FC236}">
                  <a16:creationId xmlns:a16="http://schemas.microsoft.com/office/drawing/2014/main" id="{FFC4F65A-75FB-4F60-8111-DD5A4B8BEDCF}"/>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FDBD2A3-7887-4750-8DD4-29E444A821A2}"/>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A4CC11A3-F2E0-4E39-A185-E88747A354AC}"/>
              </a:ext>
            </a:extLst>
          </p:cNvPr>
          <p:cNvGrpSpPr/>
          <p:nvPr/>
        </p:nvGrpSpPr>
        <p:grpSpPr>
          <a:xfrm>
            <a:off x="35562429" y="26553410"/>
            <a:ext cx="14241760" cy="763332"/>
            <a:chOff x="801665" y="4865036"/>
            <a:chExt cx="11658600" cy="656210"/>
          </a:xfrm>
        </p:grpSpPr>
        <p:cxnSp>
          <p:nvCxnSpPr>
            <p:cNvPr id="86" name="Straight Connector 85">
              <a:extLst>
                <a:ext uri="{FF2B5EF4-FFF2-40B4-BE49-F238E27FC236}">
                  <a16:creationId xmlns:a16="http://schemas.microsoft.com/office/drawing/2014/main" id="{3B63EEB5-D712-40CA-88B8-E1D4D019DD31}"/>
                </a:ext>
              </a:extLst>
            </p:cNvPr>
            <p:cNvCxnSpPr>
              <a:cxnSpLocks/>
            </p:cNvCxnSpPr>
            <p:nvPr/>
          </p:nvCxnSpPr>
          <p:spPr>
            <a:xfrm>
              <a:off x="801665" y="486503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968371B-79B3-4D3A-B32E-B4CAAF74F080}"/>
                </a:ext>
              </a:extLst>
            </p:cNvPr>
            <p:cNvCxnSpPr>
              <a:cxnSpLocks/>
            </p:cNvCxnSpPr>
            <p:nvPr/>
          </p:nvCxnSpPr>
          <p:spPr>
            <a:xfrm>
              <a:off x="801665" y="5521246"/>
              <a:ext cx="116586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64B92681-80DE-4714-B7CD-3CFAFE80246F}"/>
              </a:ext>
            </a:extLst>
          </p:cNvPr>
          <p:cNvGrpSpPr/>
          <p:nvPr/>
        </p:nvGrpSpPr>
        <p:grpSpPr>
          <a:xfrm>
            <a:off x="35562429" y="7846347"/>
            <a:ext cx="14256773" cy="719732"/>
            <a:chOff x="612761" y="4927682"/>
            <a:chExt cx="11658601" cy="536827"/>
          </a:xfrm>
        </p:grpSpPr>
        <p:cxnSp>
          <p:nvCxnSpPr>
            <p:cNvPr id="89" name="Straight Connector 88">
              <a:extLst>
                <a:ext uri="{FF2B5EF4-FFF2-40B4-BE49-F238E27FC236}">
                  <a16:creationId xmlns:a16="http://schemas.microsoft.com/office/drawing/2014/main" id="{8DC2FBCD-FDD2-489A-9419-ED2787EBFDEE}"/>
                </a:ext>
              </a:extLst>
            </p:cNvPr>
            <p:cNvCxnSpPr>
              <a:cxnSpLocks/>
            </p:cNvCxnSpPr>
            <p:nvPr/>
          </p:nvCxnSpPr>
          <p:spPr>
            <a:xfrm>
              <a:off x="612762" y="4927682"/>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88A5B7E-9098-4C8D-A003-BBEAA1BC7BA2}"/>
                </a:ext>
              </a:extLst>
            </p:cNvPr>
            <p:cNvCxnSpPr>
              <a:cxnSpLocks/>
            </p:cNvCxnSpPr>
            <p:nvPr/>
          </p:nvCxnSpPr>
          <p:spPr>
            <a:xfrm>
              <a:off x="612761" y="5464509"/>
              <a:ext cx="11658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a:extLst>
              <a:ext uri="{FF2B5EF4-FFF2-40B4-BE49-F238E27FC236}">
                <a16:creationId xmlns:a16="http://schemas.microsoft.com/office/drawing/2014/main" id="{10A0ADFC-153B-4403-AA8C-775207641E94}"/>
              </a:ext>
            </a:extLst>
          </p:cNvPr>
          <p:cNvSpPr/>
          <p:nvPr/>
        </p:nvSpPr>
        <p:spPr>
          <a:xfrm>
            <a:off x="615635" y="18217905"/>
            <a:ext cx="16559115" cy="6231501"/>
          </a:xfrm>
          <a:prstGeom prst="rect">
            <a:avLst/>
          </a:prstGeom>
          <a:no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9CB7FAD-F945-4C97-A330-BAD9CDEBC865}"/>
              </a:ext>
            </a:extLst>
          </p:cNvPr>
          <p:cNvSpPr txBox="1"/>
          <p:nvPr/>
        </p:nvSpPr>
        <p:spPr>
          <a:xfrm>
            <a:off x="35767387" y="19289121"/>
            <a:ext cx="5741560" cy="923614"/>
          </a:xfrm>
          <a:prstGeom prst="rect">
            <a:avLst/>
          </a:prstGeom>
        </p:spPr>
        <p:txBody>
          <a:bodyPr wrap="square" rtlCol="0" anchor="t">
            <a:noAutofit/>
          </a:bodyPr>
          <a:lstStyle/>
          <a:p>
            <a:r>
              <a:rPr lang="en-US" sz="2000" dirty="0">
                <a:solidFill>
                  <a:schemeClr val="accent1">
                    <a:lumMod val="50000"/>
                  </a:schemeClr>
                </a:solidFill>
                <a:latin typeface="Arial" panose="020B0604020202020204" pitchFamily="34" charset="0"/>
                <a:cs typeface="Arial" panose="020B0604020202020204" pitchFamily="34" charset="0"/>
              </a:rPr>
              <a:t>Other race=Asian, American Indian or Alaska native, native Hawaiian or other Pacific islander</a:t>
            </a:r>
          </a:p>
        </p:txBody>
      </p:sp>
      <p:pic>
        <p:nvPicPr>
          <p:cNvPr id="3" name="Trio Health audo">
            <a:hlinkClick r:id="" action="ppaction://media"/>
            <a:extLst>
              <a:ext uri="{FF2B5EF4-FFF2-40B4-BE49-F238E27FC236}">
                <a16:creationId xmlns:a16="http://schemas.microsoft.com/office/drawing/2014/main" id="{2E9E5141-47BA-4BF6-8A19-958FC4DF200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9514401" y="31656002"/>
            <a:ext cx="609600" cy="609600"/>
          </a:xfrm>
          <a:prstGeom prst="rect">
            <a:avLst/>
          </a:prstGeom>
        </p:spPr>
      </p:pic>
    </p:spTree>
    <p:extLst>
      <p:ext uri="{BB962C8B-B14F-4D97-AF65-F5344CB8AC3E}">
        <p14:creationId xmlns:p14="http://schemas.microsoft.com/office/powerpoint/2010/main" val="312800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8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5784758E55534E939BD02891905339" ma:contentTypeVersion="13" ma:contentTypeDescription="Create a new document." ma:contentTypeScope="" ma:versionID="3ac9c5f6cdb4df8e8dc97a68735020da">
  <xsd:schema xmlns:xsd="http://www.w3.org/2001/XMLSchema" xmlns:xs="http://www.w3.org/2001/XMLSchema" xmlns:p="http://schemas.microsoft.com/office/2006/metadata/properties" xmlns:ns3="312bde94-5bae-4e69-b941-b60715a5b95a" xmlns:ns4="46fef85b-ce6b-42ac-b86c-3de282af8c4a" targetNamespace="http://schemas.microsoft.com/office/2006/metadata/properties" ma:root="true" ma:fieldsID="6195cc170c8988fa5902623e9d2150d7" ns3:_="" ns4:_="">
    <xsd:import namespace="312bde94-5bae-4e69-b941-b60715a5b95a"/>
    <xsd:import namespace="46fef85b-ce6b-42ac-b86c-3de282af8c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bde94-5bae-4e69-b941-b60715a5b9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fef85b-ce6b-42ac-b86c-3de282af8c4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EF681-550E-4602-95EB-77D8A7DF6D92}">
  <ds:schemaRefs>
    <ds:schemaRef ds:uri="312bde94-5bae-4e69-b941-b60715a5b95a"/>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46fef85b-ce6b-42ac-b86c-3de282af8c4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FA122F5-584C-41E7-B0F4-E0DB540E8501}">
  <ds:schemaRefs>
    <ds:schemaRef ds:uri="http://schemas.microsoft.com/sharepoint/v3/contenttype/forms"/>
  </ds:schemaRefs>
</ds:datastoreItem>
</file>

<file path=customXml/itemProps3.xml><?xml version="1.0" encoding="utf-8"?>
<ds:datastoreItem xmlns:ds="http://schemas.openxmlformats.org/officeDocument/2006/customXml" ds:itemID="{45F40281-8164-4A6F-A0AD-AFDC59C82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bde94-5bae-4e69-b941-b60715a5b95a"/>
    <ds:schemaRef ds:uri="46fef85b-ce6b-42ac-b86c-3de282af8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60488</TotalTime>
  <Words>2159</Words>
  <Application>Microsoft Office PowerPoint</Application>
  <PresentationFormat>Custom</PresentationFormat>
  <Paragraphs>374</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Who Does and Does Not Gain Weight with INSTI C</dc:title>
  <dc:creator>Pamela Ortiz</dc:creator>
  <cp:lastModifiedBy>Julie Priest</cp:lastModifiedBy>
  <cp:revision>1016</cp:revision>
  <dcterms:created xsi:type="dcterms:W3CDTF">2016-12-01T17:42:49Z</dcterms:created>
  <dcterms:modified xsi:type="dcterms:W3CDTF">2020-06-25T14:55:18Z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0x010100265784758E55534E939BD02891905339</vt:lpwstr>
  </property>
</Properties>
</file>